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82" r:id="rId2"/>
    <p:sldId id="753" r:id="rId3"/>
    <p:sldId id="755" r:id="rId4"/>
    <p:sldId id="718" r:id="rId5"/>
    <p:sldId id="743" r:id="rId6"/>
    <p:sldId id="724" r:id="rId7"/>
    <p:sldId id="725" r:id="rId8"/>
    <p:sldId id="745" r:id="rId9"/>
    <p:sldId id="615" r:id="rId10"/>
    <p:sldId id="746" r:id="rId11"/>
    <p:sldId id="752" r:id="rId12"/>
    <p:sldId id="747" r:id="rId13"/>
  </p:sldIdLst>
  <p:sldSz cx="9144000" cy="5143500" type="screen16x9"/>
  <p:notesSz cx="6858000" cy="9926638"/>
  <p:defaultTextStyle>
    <a:defPPr>
      <a:defRPr lang="tr-T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893BC3"/>
    <a:srgbClr val="BD92DE"/>
    <a:srgbClr val="000099"/>
    <a:srgbClr val="DBCC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6938" autoAdjust="0"/>
  </p:normalViewPr>
  <p:slideViewPr>
    <p:cSldViewPr>
      <p:cViewPr>
        <p:scale>
          <a:sx n="90" d="100"/>
          <a:sy n="90" d="100"/>
        </p:scale>
        <p:origin x="-552" y="-1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8" y="-108"/>
      </p:cViewPr>
      <p:guideLst>
        <p:guide orient="horz" pos="3126"/>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092"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885275" y="0"/>
            <a:ext cx="2971092"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551394-C92E-454E-86A7-05664F3B90A1}" type="datetimeFigureOut">
              <a:rPr lang="tr-TR"/>
              <a:pPr>
                <a:defRPr/>
              </a:pPr>
              <a:t>19.10.2020</a:t>
            </a:fld>
            <a:endParaRPr lang="tr-TR"/>
          </a:p>
        </p:txBody>
      </p:sp>
      <p:sp>
        <p:nvSpPr>
          <p:cNvPr id="4" name="Altbilgi Yer Tutucusu 3"/>
          <p:cNvSpPr>
            <a:spLocks noGrp="1"/>
          </p:cNvSpPr>
          <p:nvPr>
            <p:ph type="ftr" sz="quarter" idx="2"/>
          </p:nvPr>
        </p:nvSpPr>
        <p:spPr>
          <a:xfrm>
            <a:off x="0" y="9428164"/>
            <a:ext cx="2971092"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p:cNvSpPr>
            <a:spLocks noGrp="1"/>
          </p:cNvSpPr>
          <p:nvPr>
            <p:ph type="sldNum" sz="quarter" idx="3"/>
          </p:nvPr>
        </p:nvSpPr>
        <p:spPr>
          <a:xfrm>
            <a:off x="3885275" y="9428164"/>
            <a:ext cx="297109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688F33-820A-44CC-9E0F-B79AC5C0285F}" type="slidenum">
              <a:rPr lang="tr-TR" altLang="tr-TR"/>
              <a:pPr>
                <a:defRPr/>
              </a:pPr>
              <a:t>‹#›</a:t>
            </a:fld>
            <a:endParaRPr lang="tr-TR" altLang="tr-TR"/>
          </a:p>
        </p:txBody>
      </p:sp>
    </p:spTree>
    <p:extLst>
      <p:ext uri="{BB962C8B-B14F-4D97-AF65-F5344CB8AC3E}">
        <p14:creationId xmlns:p14="http://schemas.microsoft.com/office/powerpoint/2010/main" val="291510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092"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5275" y="0"/>
            <a:ext cx="2971092"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BBF5BFB-66C8-4C01-A554-44F3292EE280}" type="datetimeFigureOut">
              <a:rPr lang="tr-TR"/>
              <a:pPr>
                <a:defRPr/>
              </a:pPr>
              <a:t>19.10.2020</a:t>
            </a:fld>
            <a:endParaRPr lang="tr-TR"/>
          </a:p>
        </p:txBody>
      </p:sp>
      <p:sp>
        <p:nvSpPr>
          <p:cNvPr id="5" name="4 Not Yer Tutucusu"/>
          <p:cNvSpPr>
            <a:spLocks noGrp="1"/>
          </p:cNvSpPr>
          <p:nvPr>
            <p:ph type="body" sz="quarter" idx="3"/>
          </p:nvPr>
        </p:nvSpPr>
        <p:spPr>
          <a:xfrm>
            <a:off x="685637" y="4714876"/>
            <a:ext cx="5486727"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8164"/>
            <a:ext cx="2971092"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5275" y="9428164"/>
            <a:ext cx="297109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53A371-A713-4D9C-81F4-0D7461C5749A}" type="slidenum">
              <a:rPr lang="tr-TR" altLang="tr-TR"/>
              <a:pPr>
                <a:defRPr/>
              </a:pPr>
              <a:t>‹#›</a:t>
            </a:fld>
            <a:endParaRPr lang="tr-TR" altLang="tr-TR"/>
          </a:p>
        </p:txBody>
      </p:sp>
      <p:sp>
        <p:nvSpPr>
          <p:cNvPr id="8" name="7 Slayt Görüntüsü Yer Tutucusu"/>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pPr lvl="0"/>
            <a:endParaRPr lang="tr-TR" noProof="0"/>
          </a:p>
        </p:txBody>
      </p:sp>
    </p:spTree>
    <p:extLst>
      <p:ext uri="{BB962C8B-B14F-4D97-AF65-F5344CB8AC3E}">
        <p14:creationId xmlns:p14="http://schemas.microsoft.com/office/powerpoint/2010/main" val="3614413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1"/>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B0F7481F-8006-4838-8991-350E14B92A65}" type="datetimeFigureOut">
              <a:rPr lang="tr-TR"/>
              <a:pPr>
                <a:defRPr/>
              </a:pPr>
              <a:t>19.10.2020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131A99A-4762-41B1-8248-F50ABEDC12BC}" type="slidenum">
              <a:rPr lang="tr-TR" altLang="tr-TR"/>
              <a:pPr>
                <a:defRPr/>
              </a:pPr>
              <a:t>‹#›</a:t>
            </a:fld>
            <a:endParaRPr lang="tr-TR" altLang="tr-T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7B8AD23-88EE-4DEB-A73D-D72590AFA9C2}" type="datetimeFigureOut">
              <a:rPr lang="tr-TR"/>
              <a:pPr>
                <a:defRPr/>
              </a:pPr>
              <a:t>19.10.2020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DD0939A-F859-4000-8B0B-4F74B626A648}" type="slidenum">
              <a:rPr lang="tr-TR" altLang="tr-TR"/>
              <a:pPr>
                <a:defRPr/>
              </a:pPr>
              <a:t>‹#›</a:t>
            </a:fld>
            <a:endParaRPr lang="tr-TR" altLang="tr-T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5C7AEAF-1F06-421C-BAAD-E0A2CF842FB9}" type="datetimeFigureOut">
              <a:rPr lang="tr-TR"/>
              <a:pPr>
                <a:defRPr/>
              </a:pPr>
              <a:t>19.10.2020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91D7B6-DB27-4979-9A27-AE0982C662D0}" type="slidenum">
              <a:rPr lang="tr-TR" altLang="tr-TR"/>
              <a:pPr>
                <a:defRPr/>
              </a:pPr>
              <a:t>‹#›</a:t>
            </a:fld>
            <a:endParaRPr lang="tr-TR" altLang="tr-T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7727A6C-D2FC-43B3-B3C8-F95B2D8BD034}" type="datetimeFigureOut">
              <a:rPr lang="tr-TR"/>
              <a:pPr>
                <a:defRPr/>
              </a:pPr>
              <a:t>19.10.2020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BF89CAF-6292-4C64-B7F5-D1CF81A426AF}" type="slidenum">
              <a:rPr lang="tr-TR" altLang="tr-TR"/>
              <a:pPr>
                <a:defRPr/>
              </a:pPr>
              <a:t>‹#›</a:t>
            </a:fld>
            <a:endParaRPr lang="tr-TR" altLang="tr-T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5A3077D-986B-432B-AD2D-D4E1C51474C7}" type="datetimeFigureOut">
              <a:rPr lang="tr-TR"/>
              <a:pPr>
                <a:defRPr/>
              </a:pPr>
              <a:t>19.10.2020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EBD199-6981-4516-9D1E-236390600E80}" type="slidenum">
              <a:rPr lang="tr-TR" altLang="tr-TR"/>
              <a:pPr>
                <a:defRPr/>
              </a:pPr>
              <a:t>‹#›</a:t>
            </a:fld>
            <a:endParaRPr lang="tr-TR" altLang="tr-T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BC599BEC-CE84-409D-AD99-AA4808EDDBFC}" type="datetimeFigureOut">
              <a:rPr lang="tr-TR"/>
              <a:pPr>
                <a:defRPr/>
              </a:pPr>
              <a:t>19.10.2020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6B67CF-E454-4667-8D2B-99C85E4911A8}" type="slidenum">
              <a:rPr lang="tr-TR" altLang="tr-TR"/>
              <a:pPr>
                <a:defRPr/>
              </a:pPr>
              <a:t>‹#›</a:t>
            </a:fld>
            <a:endParaRPr lang="tr-TR" altLang="tr-T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8D0928-4500-4D34-9836-2A64ACEE91A6}" type="datetimeFigureOut">
              <a:rPr lang="tr-TR"/>
              <a:pPr>
                <a:defRPr/>
              </a:pPr>
              <a:t>19.10.2020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A7931E8-3136-4D59-86F3-0A29BCE2B915}" type="slidenum">
              <a:rPr lang="tr-TR" altLang="tr-TR"/>
              <a:pPr>
                <a:defRPr/>
              </a:pPr>
              <a:t>‹#›</a:t>
            </a:fld>
            <a:endParaRPr lang="tr-TR" altLang="tr-T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B9E3E1B9-2BC0-4117-9604-77A2E5D4B5B6}" type="datetimeFigureOut">
              <a:rPr lang="tr-TR"/>
              <a:pPr>
                <a:defRPr/>
              </a:pPr>
              <a:t>19.10.2020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9EF4F5F-2A96-494B-A014-5D39E5E2F9CF}" type="slidenum">
              <a:rPr lang="tr-TR" altLang="tr-TR"/>
              <a:pPr>
                <a:defRPr/>
              </a:pPr>
              <a:t>‹#›</a:t>
            </a:fld>
            <a:endParaRPr lang="tr-TR" altLang="tr-T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BF7706E-E4E0-4340-9B26-467F87CA54D6}" type="datetimeFigureOut">
              <a:rPr lang="tr-TR"/>
              <a:pPr>
                <a:defRPr/>
              </a:pPr>
              <a:t>19.10.2020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C940B68-4B8D-475C-AFAE-17A1178C71AD}" type="slidenum">
              <a:rPr lang="tr-TR" altLang="tr-TR"/>
              <a:pPr>
                <a:defRPr/>
              </a:pPr>
              <a:t>‹#›</a:t>
            </a:fld>
            <a:endParaRPr lang="tr-TR" altLang="tr-T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5E36D18-E729-4ED3-B936-5A68ED6F0D19}" type="datetimeFigureOut">
              <a:rPr lang="tr-TR"/>
              <a:pPr>
                <a:defRPr/>
              </a:pPr>
              <a:t>19.10.2020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6EE547D-AE33-46E8-A203-584D221A9AC5}" type="slidenum">
              <a:rPr lang="tr-TR" altLang="tr-TR"/>
              <a:pPr>
                <a:defRPr/>
              </a:pPr>
              <a:t>‹#›</a:t>
            </a:fld>
            <a:endParaRPr lang="tr-TR" altLang="tr-T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30037E3-5A2E-4583-98AC-186E7984EA2D}" type="datetimeFigureOut">
              <a:rPr lang="tr-TR"/>
              <a:pPr>
                <a:defRPr/>
              </a:pPr>
              <a:t>19.10.2020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C5FF4DF-E80D-4A69-AF47-C573FE905EBE}" type="slidenum">
              <a:rPr lang="tr-TR" altLang="tr-TR"/>
              <a:pPr>
                <a:defRPr/>
              </a:pPr>
              <a:t>‹#›</a:t>
            </a:fld>
            <a:endParaRPr lang="tr-TR" altLang="tr-T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9BD427-D0ED-4393-BF64-121E5E2BCF6F}" type="datetimeFigureOut">
              <a:rPr lang="tr-TR"/>
              <a:pPr>
                <a:defRPr/>
              </a:pPr>
              <a:t>19.10.2020</a:t>
            </a:fld>
            <a:endParaRPr lang="tr-TR"/>
          </a:p>
        </p:txBody>
      </p:sp>
      <p:sp>
        <p:nvSpPr>
          <p:cNvPr id="5" name="4 Altbilgi Yer Tutucusu"/>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B7E5A665-A50D-4BBA-9C12-F399C82B2733}" type="slidenum">
              <a:rPr lang="tr-TR" altLang="tr-TR"/>
              <a:pPr>
                <a:defRPr/>
              </a:pPr>
              <a:t>‹#›</a:t>
            </a:fld>
            <a:endParaRPr lang="tr-TR" alt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Masaüstü\2012.03.08 MASAÜSTÜ\logo\MEB_logo[1]111111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03989" y="1081518"/>
            <a:ext cx="4086200" cy="2170794"/>
          </a:xfrm>
          <a:prstGeom prst="rect">
            <a:avLst/>
          </a:prstGeom>
          <a:noFill/>
          <a:ln w="9525">
            <a:noFill/>
            <a:miter lim="800000"/>
            <a:headEnd/>
            <a:tailEnd/>
          </a:ln>
        </p:spPr>
      </p:pic>
      <p:sp>
        <p:nvSpPr>
          <p:cNvPr id="160" name="159 Dikdörtgen"/>
          <p:cNvSpPr/>
          <p:nvPr/>
        </p:nvSpPr>
        <p:spPr>
          <a:xfrm>
            <a:off x="0" y="4357688"/>
            <a:ext cx="9144000" cy="58261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1000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2053"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31" name="Text Box 10"/>
          <p:cNvSpPr txBox="1">
            <a:spLocks noChangeArrowheads="1"/>
          </p:cNvSpPr>
          <p:nvPr/>
        </p:nvSpPr>
        <p:spPr bwMode="auto">
          <a:xfrm>
            <a:off x="-324544" y="-20465"/>
            <a:ext cx="951845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
        <p:nvSpPr>
          <p:cNvPr id="2055" name="1 Başlık"/>
          <p:cNvSpPr txBox="1">
            <a:spLocks/>
          </p:cNvSpPr>
          <p:nvPr/>
        </p:nvSpPr>
        <p:spPr bwMode="auto">
          <a:xfrm rot="5400000">
            <a:off x="4553743" y="-232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7" name="1 Başlık"/>
          <p:cNvSpPr txBox="1">
            <a:spLocks/>
          </p:cNvSpPr>
          <p:nvPr/>
        </p:nvSpPr>
        <p:spPr bwMode="auto">
          <a:xfrm rot="5400000">
            <a:off x="4553744" y="-35626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8" name="1 Başlık"/>
          <p:cNvSpPr txBox="1">
            <a:spLocks/>
          </p:cNvSpPr>
          <p:nvPr/>
        </p:nvSpPr>
        <p:spPr bwMode="auto">
          <a:xfrm rot="5400000">
            <a:off x="4393406" y="-964406"/>
            <a:ext cx="357188"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2" name="Rectangle 1"/>
          <p:cNvSpPr/>
          <p:nvPr/>
        </p:nvSpPr>
        <p:spPr>
          <a:xfrm>
            <a:off x="3071802" y="2143122"/>
            <a:ext cx="3071834" cy="441899"/>
          </a:xfrm>
          <a:prstGeom prst="rect">
            <a:avLst/>
          </a:prstGeom>
        </p:spPr>
        <p:txBody>
          <a:bodyPr lIns="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1" lang="tr-TR"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rPr>
              <a:t>BRİFİNG</a:t>
            </a:r>
          </a:p>
        </p:txBody>
      </p:sp>
      <p:sp>
        <p:nvSpPr>
          <p:cNvPr id="2065" name="WordArt 22"/>
          <p:cNvSpPr>
            <a:spLocks noChangeArrowheads="1" noChangeShapeType="1" noTextEdit="1"/>
          </p:cNvSpPr>
          <p:nvPr/>
        </p:nvSpPr>
        <p:spPr bwMode="auto">
          <a:xfrm>
            <a:off x="3059113" y="4443413"/>
            <a:ext cx="3100387" cy="395287"/>
          </a:xfrm>
          <a:prstGeom prst="rect">
            <a:avLst/>
          </a:prstGeom>
        </p:spPr>
        <p:txBody>
          <a:bodyPr wrap="none" fromWordArt="1">
            <a:prstTxWarp prst="textPlain">
              <a:avLst>
                <a:gd name="adj" fmla="val 50000"/>
              </a:avLst>
            </a:prstTxWarp>
          </a:bodyPr>
          <a:lstStyle/>
          <a:p>
            <a:pPr algn="ctr"/>
            <a:r>
              <a:rPr lang="tr-TR" sz="3600" kern="10" dirty="0">
                <a:ln w="9525">
                  <a:noFill/>
                  <a:round/>
                  <a:headEnd/>
                  <a:tailEnd/>
                </a:ln>
                <a:solidFill>
                  <a:srgbClr val="3366FF">
                    <a:alpha val="50195"/>
                  </a:srgbClr>
                </a:solidFill>
                <a:effectLst>
                  <a:outerShdw dist="45791" dir="2021404" algn="ctr" rotWithShape="0">
                    <a:srgbClr val="9999FF"/>
                  </a:outerShdw>
                </a:effectLst>
                <a:latin typeface="Arial Black"/>
              </a:rPr>
              <a:t> </a:t>
            </a:r>
            <a:r>
              <a:rPr lang="tr-TR" sz="3600" kern="10" dirty="0" smtClean="0">
                <a:ln w="9525">
                  <a:noFill/>
                  <a:round/>
                  <a:headEnd/>
                  <a:tailEnd/>
                </a:ln>
                <a:solidFill>
                  <a:srgbClr val="3366FF">
                    <a:alpha val="50195"/>
                  </a:srgbClr>
                </a:solidFill>
                <a:effectLst>
                  <a:outerShdw dist="45791" dir="2021404" algn="ctr" rotWithShape="0">
                    <a:srgbClr val="9999FF"/>
                  </a:outerShdw>
                </a:effectLst>
                <a:latin typeface="Arial Black"/>
              </a:rPr>
              <a:t>2020-2021</a:t>
            </a:r>
            <a:endParaRPr lang="tr-TR" sz="3600" kern="10" dirty="0">
              <a:ln w="9525">
                <a:noFill/>
                <a:round/>
                <a:headEnd/>
                <a:tailEnd/>
              </a:ln>
              <a:solidFill>
                <a:srgbClr val="3366FF">
                  <a:alpha val="50195"/>
                </a:srgbClr>
              </a:solidFill>
              <a:effectLst>
                <a:outerShdw dist="45791" dir="2021404" algn="ctr" rotWithShape="0">
                  <a:srgbClr val="9999FF"/>
                </a:outerShdw>
              </a:effectLst>
              <a:latin typeface="Arial Black"/>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14287"/>
            <a:ext cx="843558" cy="843558"/>
          </a:xfrm>
          <a:prstGeom prst="ellipse">
            <a:avLst/>
          </a:prstGeom>
          <a:ln>
            <a:noFill/>
          </a:ln>
          <a:effectLst>
            <a:softEdge rad="112500"/>
          </a:effectLst>
        </p:spPr>
      </p:pic>
      <p:pic>
        <p:nvPicPr>
          <p:cNvPr id="3" name="Picture 2" descr="https://www.visitizmir.org/media/cache/b_buca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13" y="2931789"/>
            <a:ext cx="1738214" cy="13036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descr="https://www.visitizmir.org/media/cache/b_Buca_0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3003799"/>
            <a:ext cx="1779662" cy="12261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http://bucaavukatilhanegeanaokulu.meb.k12.tr/meb_iys_dosyalar/35/07/818808/resimler/2015_10/22165725_sam_51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3028" y="3003799"/>
            <a:ext cx="2094793" cy="1226110"/>
          </a:xfrm>
          <a:prstGeom prst="snip2DiagRect">
            <a:avLst>
              <a:gd name="adj1" fmla="val 1331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Resim 11"/>
          <p:cNvPicPr>
            <a:picLocks noChangeAspect="1"/>
          </p:cNvPicPr>
          <p:nvPr/>
        </p:nvPicPr>
        <p:blipFill>
          <a:blip r:embed="rId8"/>
          <a:stretch>
            <a:fillRect/>
          </a:stretch>
        </p:blipFill>
        <p:spPr>
          <a:xfrm>
            <a:off x="4701983" y="3003799"/>
            <a:ext cx="2118239" cy="1232159"/>
          </a:xfrm>
          <a:prstGeom prst="snip2DiagRect">
            <a:avLst>
              <a:gd name="adj1" fmla="val 1376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192862" y="1419622"/>
            <a:ext cx="8627610" cy="3528392"/>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graphicFrame>
        <p:nvGraphicFramePr>
          <p:cNvPr id="2" name="Tablo 1"/>
          <p:cNvGraphicFramePr>
            <a:graphicFrameLocks noGrp="1"/>
          </p:cNvGraphicFramePr>
          <p:nvPr>
            <p:extLst>
              <p:ext uri="{D42A27DB-BD31-4B8C-83A1-F6EECF244321}">
                <p14:modId xmlns:p14="http://schemas.microsoft.com/office/powerpoint/2010/main" val="2365736236"/>
              </p:ext>
            </p:extLst>
          </p:nvPr>
        </p:nvGraphicFramePr>
        <p:xfrm>
          <a:off x="-1" y="1266596"/>
          <a:ext cx="9144001" cy="3876904"/>
        </p:xfrm>
        <a:graphic>
          <a:graphicData uri="http://schemas.openxmlformats.org/drawingml/2006/table">
            <a:tbl>
              <a:tblPr firstRow="1" bandRow="1">
                <a:tableStyleId>{5C22544A-7EE6-4342-B048-85BDC9FD1C3A}</a:tableStyleId>
              </a:tblPr>
              <a:tblGrid>
                <a:gridCol w="3406962">
                  <a:extLst>
                    <a:ext uri="{9D8B030D-6E8A-4147-A177-3AD203B41FA5}">
                      <a16:colId xmlns="" xmlns:a16="http://schemas.microsoft.com/office/drawing/2014/main" val="20000"/>
                    </a:ext>
                  </a:extLst>
                </a:gridCol>
                <a:gridCol w="5737039">
                  <a:extLst>
                    <a:ext uri="{9D8B030D-6E8A-4147-A177-3AD203B41FA5}">
                      <a16:colId xmlns="" xmlns:a16="http://schemas.microsoft.com/office/drawing/2014/main" val="20001"/>
                    </a:ext>
                  </a:extLst>
                </a:gridCol>
              </a:tblGrid>
              <a:tr h="664948">
                <a:tc>
                  <a:txBody>
                    <a:bodyPr/>
                    <a:lstStyle/>
                    <a:p>
                      <a:r>
                        <a:rPr lang="tr-TR" dirty="0" smtClean="0"/>
                        <a:t>OKULDA YÜRÜTÜLEN PROJELER</a:t>
                      </a:r>
                      <a:endParaRPr lang="tr-TR" dirty="0"/>
                    </a:p>
                  </a:txBody>
                  <a:tcPr/>
                </a:tc>
                <a:tc>
                  <a:txBody>
                    <a:bodyPr/>
                    <a:lstStyle/>
                    <a:p>
                      <a:r>
                        <a:rPr lang="tr-TR" dirty="0" smtClean="0"/>
                        <a:t>                        AMACI</a:t>
                      </a:r>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0"/>
                  </a:ext>
                </a:extLst>
              </a:tr>
              <a:tr h="1234904">
                <a:tc>
                  <a:txBody>
                    <a:bodyPr/>
                    <a:lstStyle/>
                    <a:p>
                      <a:r>
                        <a:rPr lang="tr-TR" dirty="0" smtClean="0"/>
                        <a:t>OKULUM</a:t>
                      </a:r>
                      <a:r>
                        <a:rPr lang="tr-TR" baseline="0" dirty="0" smtClean="0"/>
                        <a:t> </a:t>
                      </a:r>
                      <a:r>
                        <a:rPr lang="tr-TR" dirty="0" smtClean="0"/>
                        <a:t>TEMİZ</a:t>
                      </a:r>
                      <a:endParaRPr lang="tr-TR" dirty="0"/>
                    </a:p>
                  </a:txBody>
                  <a:tcPr/>
                </a:tc>
                <a:tc>
                  <a:txBody>
                    <a:bodyPr/>
                    <a:lstStyle/>
                    <a:p>
                      <a:r>
                        <a:rPr lang="tr-TR" sz="1800" b="0" i="0" kern="1200" dirty="0" smtClean="0">
                          <a:solidFill>
                            <a:schemeClr val="dk1"/>
                          </a:solidFill>
                          <a:effectLst/>
                          <a:latin typeface="+mn-lt"/>
                          <a:ea typeface="+mn-ea"/>
                          <a:cs typeface="+mn-cs"/>
                        </a:rPr>
                        <a:t>Projemizin </a:t>
                      </a:r>
                      <a:r>
                        <a:rPr lang="tr-TR" sz="1800" b="1" i="0" kern="1200" dirty="0" smtClean="0">
                          <a:solidFill>
                            <a:schemeClr val="dk1"/>
                          </a:solidFill>
                          <a:effectLst/>
                          <a:latin typeface="+mn-lt"/>
                          <a:ea typeface="+mn-ea"/>
                          <a:cs typeface="+mn-cs"/>
                        </a:rPr>
                        <a:t>amacı</a:t>
                      </a:r>
                      <a:r>
                        <a:rPr lang="tr-TR" sz="1800" b="0" i="0" kern="1200" dirty="0" smtClean="0">
                          <a:solidFill>
                            <a:schemeClr val="dk1"/>
                          </a:solidFill>
                          <a:effectLst/>
                          <a:latin typeface="+mn-lt"/>
                          <a:ea typeface="+mn-ea"/>
                          <a:cs typeface="+mn-cs"/>
                        </a:rPr>
                        <a:t> öğrencilerimize </a:t>
                      </a:r>
                      <a:r>
                        <a:rPr lang="tr-TR" sz="1800" b="1" i="0" kern="1200" dirty="0" smtClean="0">
                          <a:solidFill>
                            <a:schemeClr val="dk1"/>
                          </a:solidFill>
                          <a:effectLst/>
                          <a:latin typeface="+mn-lt"/>
                          <a:ea typeface="+mn-ea"/>
                          <a:cs typeface="+mn-cs"/>
                        </a:rPr>
                        <a:t>temizlik</a:t>
                      </a:r>
                      <a:r>
                        <a:rPr lang="tr-TR" sz="1800" b="0" i="0" kern="1200" dirty="0" smtClean="0">
                          <a:solidFill>
                            <a:schemeClr val="dk1"/>
                          </a:solidFill>
                          <a:effectLst/>
                          <a:latin typeface="+mn-lt"/>
                          <a:ea typeface="+mn-ea"/>
                          <a:cs typeface="+mn-cs"/>
                        </a:rPr>
                        <a:t> alışkanlığı ve bilinci oluşturarak yakından uzağa çevresini </a:t>
                      </a:r>
                      <a:r>
                        <a:rPr lang="tr-TR" sz="1800" b="1" i="0" kern="1200" dirty="0" smtClean="0">
                          <a:solidFill>
                            <a:schemeClr val="dk1"/>
                          </a:solidFill>
                          <a:effectLst/>
                          <a:latin typeface="+mn-lt"/>
                          <a:ea typeface="+mn-ea"/>
                          <a:cs typeface="+mn-cs"/>
                        </a:rPr>
                        <a:t>temiz</a:t>
                      </a:r>
                      <a:r>
                        <a:rPr lang="tr-TR" sz="1800" b="0" i="0" kern="1200" dirty="0" smtClean="0">
                          <a:solidFill>
                            <a:schemeClr val="dk1"/>
                          </a:solidFill>
                          <a:effectLst/>
                          <a:latin typeface="+mn-lt"/>
                          <a:ea typeface="+mn-ea"/>
                          <a:cs typeface="+mn-cs"/>
                        </a:rPr>
                        <a:t> tutmak ve yaşanılabilir bir çevre oluşturmaktır.</a:t>
                      </a:r>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285084">
                <a:tc>
                  <a:txBody>
                    <a:bodyPr/>
                    <a:lstStyle/>
                    <a:p>
                      <a:r>
                        <a:rPr lang="tr-TR" dirty="0" smtClean="0"/>
                        <a:t>BESLENME</a:t>
                      </a:r>
                      <a:r>
                        <a:rPr lang="tr-TR" baseline="0" dirty="0" smtClean="0"/>
                        <a:t> DOSTU</a:t>
                      </a:r>
                      <a:endParaRPr lang="tr-TR" dirty="0"/>
                    </a:p>
                  </a:txBody>
                  <a:tcPr/>
                </a:tc>
                <a:tc>
                  <a:txBody>
                    <a:bodyPr/>
                    <a:lstStyle/>
                    <a:p>
                      <a:r>
                        <a:rPr lang="tr-TR" sz="1800" b="0" i="0" kern="1200" dirty="0" smtClean="0">
                          <a:solidFill>
                            <a:schemeClr val="dk1"/>
                          </a:solidFill>
                          <a:effectLst/>
                          <a:latin typeface="+mn-lt"/>
                          <a:ea typeface="+mn-ea"/>
                          <a:cs typeface="+mn-cs"/>
                        </a:rPr>
                        <a:t>Okulumuzun</a:t>
                      </a:r>
                      <a:r>
                        <a:rPr lang="tr-TR" sz="1800" b="0" i="0" kern="1200" baseline="0" dirty="0" smtClean="0">
                          <a:solidFill>
                            <a:schemeClr val="dk1"/>
                          </a:solidFill>
                          <a:effectLst/>
                          <a:latin typeface="+mn-lt"/>
                          <a:ea typeface="+mn-ea"/>
                          <a:cs typeface="+mn-cs"/>
                        </a:rPr>
                        <a:t>, </a:t>
                      </a:r>
                      <a:r>
                        <a:rPr lang="tr-TR" sz="1800" b="0" i="0" kern="1200" dirty="0" smtClean="0">
                          <a:solidFill>
                            <a:schemeClr val="dk1"/>
                          </a:solidFill>
                          <a:effectLst/>
                          <a:latin typeface="+mn-lt"/>
                          <a:ea typeface="+mn-ea"/>
                          <a:cs typeface="+mn-cs"/>
                        </a:rPr>
                        <a:t>sağlıklı </a:t>
                      </a:r>
                      <a:r>
                        <a:rPr lang="tr-TR" sz="1800" b="1" i="0" kern="1200" dirty="0" smtClean="0">
                          <a:solidFill>
                            <a:schemeClr val="dk1"/>
                          </a:solidFill>
                          <a:effectLst/>
                          <a:latin typeface="+mn-lt"/>
                          <a:ea typeface="+mn-ea"/>
                          <a:cs typeface="+mn-cs"/>
                        </a:rPr>
                        <a:t>beslenme</a:t>
                      </a:r>
                      <a:r>
                        <a:rPr lang="tr-TR" sz="1800" b="0" i="0" kern="1200" dirty="0" smtClean="0">
                          <a:solidFill>
                            <a:schemeClr val="dk1"/>
                          </a:solidFill>
                          <a:effectLst/>
                          <a:latin typeface="+mn-lt"/>
                          <a:ea typeface="+mn-ea"/>
                          <a:cs typeface="+mn-cs"/>
                        </a:rPr>
                        <a:t> ve hareketli yaşam konularında teşvik edilmesi, bu konuda yapılan iyi uygulamaların desteklenmesi ile </a:t>
                      </a:r>
                      <a:r>
                        <a:rPr lang="tr-TR" sz="1800" b="1" i="0" kern="1200" dirty="0" smtClean="0">
                          <a:solidFill>
                            <a:schemeClr val="dk1"/>
                          </a:solidFill>
                          <a:effectLst/>
                          <a:latin typeface="+mn-lt"/>
                          <a:ea typeface="+mn-ea"/>
                          <a:cs typeface="+mn-cs"/>
                        </a:rPr>
                        <a:t>okul</a:t>
                      </a:r>
                      <a:r>
                        <a:rPr lang="tr-TR" sz="1800" b="0" i="0" kern="1200" dirty="0" smtClean="0">
                          <a:solidFill>
                            <a:schemeClr val="dk1"/>
                          </a:solidFill>
                          <a:effectLst/>
                          <a:latin typeface="+mn-lt"/>
                          <a:ea typeface="+mn-ea"/>
                          <a:cs typeface="+mn-cs"/>
                        </a:rPr>
                        <a:t> ortamı ve öğrenci sağlığının geliştirilmesi amaçlanmaktadır.</a:t>
                      </a:r>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691968">
                <a:tc>
                  <a:txBody>
                    <a:bodyPr/>
                    <a:lstStyle/>
                    <a:p>
                      <a:r>
                        <a:rPr lang="tr-TR" dirty="0" smtClean="0"/>
                        <a:t>BEYAZ</a:t>
                      </a:r>
                      <a:r>
                        <a:rPr lang="tr-TR" baseline="0" dirty="0" smtClean="0"/>
                        <a:t> BAYRAK</a:t>
                      </a:r>
                      <a:endParaRPr lang="tr-TR" dirty="0"/>
                    </a:p>
                  </a:txBody>
                  <a:tcPr/>
                </a:tc>
                <a:tc>
                  <a:txBody>
                    <a:bodyPr/>
                    <a:lstStyle/>
                    <a:p>
                      <a:r>
                        <a:rPr lang="tr-TR" sz="1800" b="0" i="0" kern="1200" dirty="0" smtClean="0">
                          <a:solidFill>
                            <a:schemeClr val="dk1"/>
                          </a:solidFill>
                          <a:effectLst/>
                          <a:latin typeface="+mn-lt"/>
                          <a:ea typeface="+mn-ea"/>
                          <a:cs typeface="+mn-cs"/>
                        </a:rPr>
                        <a:t>Okulumuzun temizlik ve hijyen konusunda teşvik edilmesi amacı.</a:t>
                      </a:r>
                      <a:endParaRPr lang="tr-TR" dirty="0"/>
                    </a:p>
                  </a:txBody>
                  <a:tcP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bl>
          </a:graphicData>
        </a:graphic>
      </p:graphicFrame>
      <p:pic>
        <p:nvPicPr>
          <p:cNvPr id="94" name="Resim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068" y="70520"/>
            <a:ext cx="843558" cy="843558"/>
          </a:xfrm>
          <a:prstGeom prst="ellipse">
            <a:avLst/>
          </a:prstGeom>
          <a:ln>
            <a:noFill/>
          </a:ln>
          <a:effectLst>
            <a:softEdge rad="112500"/>
          </a:effectLst>
        </p:spPr>
      </p:pic>
      <p:sp>
        <p:nvSpPr>
          <p:cNvPr id="95" name="Text Box 10"/>
          <p:cNvSpPr txBox="1">
            <a:spLocks noChangeArrowheads="1"/>
          </p:cNvSpPr>
          <p:nvPr/>
        </p:nvSpPr>
        <p:spPr bwMode="auto">
          <a:xfrm>
            <a:off x="1137691" y="61963"/>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extLst>
      <p:ext uri="{BB962C8B-B14F-4D97-AF65-F5344CB8AC3E}">
        <p14:creationId xmlns:p14="http://schemas.microsoft.com/office/powerpoint/2010/main" val="189259871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İHTİYAÇLAR</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288072286"/>
              </p:ext>
            </p:extLst>
          </p:nvPr>
        </p:nvGraphicFramePr>
        <p:xfrm>
          <a:off x="144462" y="1419622"/>
          <a:ext cx="8799488" cy="3528391"/>
        </p:xfrm>
        <a:graphic>
          <a:graphicData uri="http://schemas.openxmlformats.org/drawingml/2006/table">
            <a:tbl>
              <a:tblPr>
                <a:tableStyleId>{616DA210-FB5B-4158-B5E0-FEB733F419BA}</a:tableStyleId>
              </a:tblPr>
              <a:tblGrid>
                <a:gridCol w="6361712">
                  <a:extLst>
                    <a:ext uri="{9D8B030D-6E8A-4147-A177-3AD203B41FA5}">
                      <a16:colId xmlns="" xmlns:a16="http://schemas.microsoft.com/office/drawing/2014/main" val="20000"/>
                    </a:ext>
                  </a:extLst>
                </a:gridCol>
                <a:gridCol w="2437776">
                  <a:extLst>
                    <a:ext uri="{9D8B030D-6E8A-4147-A177-3AD203B41FA5}">
                      <a16:colId xmlns="" xmlns:a16="http://schemas.microsoft.com/office/drawing/2014/main" val="20001"/>
                    </a:ext>
                  </a:extLst>
                </a:gridCol>
              </a:tblGrid>
              <a:tr h="556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İHTİYACIN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YAKLAŞIK 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0"/>
                  </a:ext>
                </a:extLst>
              </a:tr>
              <a:tr h="49896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1- Çatı Tadilatı (Akıtma-Damlatma-İzolasyon Problemleri)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58.000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4934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2- Dış cephe Yalıtım (Enerji ve Yakıt tasarrufu için Isı-Ses İzolasyonu)</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37.000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4934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3- Ek Bina Yapımı (Eğitim ortamlarının iyileştirilmesi için ek derslik ve Çok Amaçlı Salon İnşaatı)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265.000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498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chemeClr val="tx1"/>
                          </a:solidFill>
                          <a:effectLst/>
                          <a:latin typeface="+mn-lt"/>
                          <a:ea typeface="+mn-ea"/>
                          <a:cs typeface="+mn-cs"/>
                        </a:rPr>
                        <a:t>4- Okul Bahçe Düzenlemesi ve Çocuk Park Donatımları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chemeClr val="tx1"/>
                          </a:solidFill>
                          <a:effectLst/>
                          <a:latin typeface="+mn-lt"/>
                          <a:ea typeface="+mn-ea"/>
                          <a:cs typeface="+mn-cs"/>
                        </a:rPr>
                        <a:t>115.000 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493444">
                <a:tc>
                  <a:txBody>
                    <a:bodyPr/>
                    <a:lstStyle/>
                    <a:p>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493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0583"/>
            <a:ext cx="843558" cy="843558"/>
          </a:xfrm>
          <a:prstGeom prst="ellipse">
            <a:avLst/>
          </a:prstGeom>
          <a:ln>
            <a:noFill/>
          </a:ln>
          <a:effectLst>
            <a:softEdge rad="112500"/>
          </a:effectLst>
        </p:spPr>
      </p:pic>
      <p:sp>
        <p:nvSpPr>
          <p:cNvPr id="10"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extLst>
      <p:ext uri="{BB962C8B-B14F-4D97-AF65-F5344CB8AC3E}">
        <p14:creationId xmlns:p14="http://schemas.microsoft.com/office/powerpoint/2010/main" val="157020099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36513" y="141288"/>
            <a:ext cx="9107487" cy="4899025"/>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89" name="55 Resim" descr="overlay-gatorskin.png"/>
            <p:cNvPicPr>
              <a:picLocks noChangeAspect="1"/>
            </p:cNvPicPr>
            <p:nvPr/>
          </p:nvPicPr>
          <p:blipFill>
            <a:blip r:embed="rId2"/>
            <a:srcRect/>
            <a:stretch>
              <a:fillRect/>
            </a:stretch>
          </p:blipFill>
          <p:spPr bwMode="auto">
            <a:xfrm>
              <a:off x="802652"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07" name="42 Resim" descr="overlay-gatorskin.png"/>
            <p:cNvPicPr>
              <a:picLocks noChangeAspect="1"/>
            </p:cNvPicPr>
            <p:nvPr/>
          </p:nvPicPr>
          <p:blipFill>
            <a:blip r:embed="rId2"/>
            <a:srcRect/>
            <a:stretch>
              <a:fillRect/>
            </a:stretch>
          </p:blipFill>
          <p:spPr bwMode="auto">
            <a:xfrm>
              <a:off x="2207478" y="2256681"/>
              <a:ext cx="695325" cy="695325"/>
            </a:xfrm>
            <a:prstGeom prst="rect">
              <a:avLst/>
            </a:prstGeom>
            <a:noFill/>
            <a:ln w="9525">
              <a:noFill/>
              <a:miter lim="800000"/>
              <a:headEnd/>
              <a:tailEnd/>
            </a:ln>
          </p:spPr>
        </p:pic>
        <p:pic>
          <p:nvPicPr>
            <p:cNvPr id="10308" name="93 Resim" descr="overlay-gatorskin.png"/>
            <p:cNvPicPr>
              <a:picLocks noChangeAspect="1"/>
            </p:cNvPicPr>
            <p:nvPr/>
          </p:nvPicPr>
          <p:blipFill>
            <a:blip r:embed="rId2"/>
            <a:srcRect/>
            <a:stretch>
              <a:fillRect/>
            </a:stretch>
          </p:blipFill>
          <p:spPr bwMode="auto">
            <a:xfrm>
              <a:off x="2904442" y="2960272"/>
              <a:ext cx="695325" cy="695325"/>
            </a:xfrm>
            <a:prstGeom prst="rect">
              <a:avLst/>
            </a:prstGeom>
            <a:noFill/>
            <a:ln w="9525">
              <a:noFill/>
              <a:miter lim="800000"/>
              <a:headEnd/>
              <a:tailEnd/>
            </a:ln>
          </p:spPr>
        </p:pic>
        <p:pic>
          <p:nvPicPr>
            <p:cNvPr id="10309" name="94 Resim" descr="overlay-gatorskin.png"/>
            <p:cNvPicPr>
              <a:picLocks noChangeAspect="1"/>
            </p:cNvPicPr>
            <p:nvPr/>
          </p:nvPicPr>
          <p:blipFill>
            <a:blip r:embed="rId2"/>
            <a:srcRect/>
            <a:stretch>
              <a:fillRect/>
            </a:stretch>
          </p:blipFill>
          <p:spPr bwMode="auto">
            <a:xfrm>
              <a:off x="2904442" y="3661377"/>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29" name="114 Resim" descr="overlay-gatorskin.png"/>
            <p:cNvPicPr>
              <a:picLocks noChangeAspect="1"/>
            </p:cNvPicPr>
            <p:nvPr/>
          </p:nvPicPr>
          <p:blipFill>
            <a:blip r:embed="rId2"/>
            <a:srcRect/>
            <a:stretch>
              <a:fillRect/>
            </a:stretch>
          </p:blipFill>
          <p:spPr bwMode="auto">
            <a:xfrm>
              <a:off x="2904442" y="2256681"/>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29" name="128 Dikdörtgen"/>
          <p:cNvSpPr/>
          <p:nvPr/>
        </p:nvSpPr>
        <p:spPr>
          <a:xfrm>
            <a:off x="6350" y="4137025"/>
            <a:ext cx="9144000" cy="7969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024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8" name="1 Başlık"/>
          <p:cNvSpPr txBox="1">
            <a:spLocks/>
          </p:cNvSpPr>
          <p:nvPr/>
        </p:nvSpPr>
        <p:spPr bwMode="auto">
          <a:xfrm rot="5400000">
            <a:off x="4553743" y="-43894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2" name="Text Box 10"/>
          <p:cNvSpPr txBox="1">
            <a:spLocks noChangeArrowheads="1"/>
          </p:cNvSpPr>
          <p:nvPr/>
        </p:nvSpPr>
        <p:spPr bwMode="auto">
          <a:xfrm>
            <a:off x="5881345" y="4546175"/>
            <a:ext cx="3212100" cy="337561"/>
          </a:xfrm>
          <a:prstGeom prst="rect">
            <a:avLst/>
          </a:prstGeom>
          <a:noFill/>
          <a:ln>
            <a:noFill/>
          </a:ln>
          <a:effectLst>
            <a:outerShdw dist="35921" dir="2700000" algn="ctr" rotWithShape="0">
              <a:schemeClr val="tx1">
                <a:alpha val="50000"/>
              </a:schemeClr>
            </a:outerShdw>
          </a:effectLst>
          <a:extLst/>
        </p:spPr>
        <p:txBody>
          <a:bodyPr wrap="square"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lang="tr-TR"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itchFamily="34" charset="0"/>
              </a:rPr>
              <a:t>Saygılarımla arz ederim.</a:t>
            </a:r>
          </a:p>
        </p:txBody>
      </p:sp>
      <p:sp>
        <p:nvSpPr>
          <p:cNvPr id="130" name="Rectangle 1"/>
          <p:cNvSpPr/>
          <p:nvPr/>
        </p:nvSpPr>
        <p:spPr>
          <a:xfrm>
            <a:off x="0" y="0"/>
            <a:ext cx="9144000" cy="461665"/>
          </a:xfrm>
          <a:prstGeom prst="rect">
            <a:avLst/>
          </a:prstGeom>
        </p:spPr>
        <p:txBody>
          <a:bodyPr lIns="0">
            <a:spAutoFit/>
          </a:bodyPr>
          <a:lstStyle/>
          <a:p>
            <a:pPr algn="ctr" eaLnBrk="1" fontAlgn="auto" hangingPunct="1">
              <a:spcBef>
                <a:spcPts val="0"/>
              </a:spcBef>
              <a:spcAft>
                <a:spcPts val="0"/>
              </a:spcAft>
              <a:defRPr/>
            </a:pPr>
            <a:endPar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103" name="Resim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189" y="69958"/>
            <a:ext cx="843558" cy="843558"/>
          </a:xfrm>
          <a:prstGeom prst="ellipse">
            <a:avLst/>
          </a:prstGeom>
          <a:ln>
            <a:noFill/>
          </a:ln>
          <a:effectLst>
            <a:softEdge rad="112500"/>
          </a:effectLst>
        </p:spPr>
      </p:pic>
      <p:sp>
        <p:nvSpPr>
          <p:cNvPr id="104" name="Text Box 10"/>
          <p:cNvSpPr txBox="1">
            <a:spLocks noChangeArrowheads="1"/>
          </p:cNvSpPr>
          <p:nvPr/>
        </p:nvSpPr>
        <p:spPr bwMode="auto">
          <a:xfrm>
            <a:off x="1008252" y="14440"/>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
        <p:nvSpPr>
          <p:cNvPr id="106" name="Text Box 10"/>
          <p:cNvSpPr txBox="1">
            <a:spLocks noChangeArrowheads="1"/>
          </p:cNvSpPr>
          <p:nvPr/>
        </p:nvSpPr>
        <p:spPr bwMode="auto">
          <a:xfrm>
            <a:off x="3475613" y="4272717"/>
            <a:ext cx="2286501" cy="583782"/>
          </a:xfrm>
          <a:prstGeom prst="rect">
            <a:avLst/>
          </a:prstGeom>
          <a:noFill/>
          <a:ln>
            <a:noFill/>
          </a:ln>
          <a:effectLst>
            <a:outerShdw dist="35921" dir="2700000" algn="ctr" rotWithShape="0">
              <a:schemeClr val="tx1">
                <a:alpha val="50000"/>
              </a:schemeClr>
            </a:outerShdw>
          </a:effectLst>
          <a:extLst/>
        </p:spPr>
        <p:txBody>
          <a:bodyPr wrap="square"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Numan KARA</a:t>
            </a:r>
          </a:p>
          <a:p>
            <a:pPr algn="ctr" eaLnBrk="1" fontAlgn="auto" hangingPunct="1">
              <a:spcBef>
                <a:spcPts val="0"/>
              </a:spcBef>
              <a:spcAft>
                <a:spcPts val="0"/>
              </a:spcAft>
              <a:defRPr/>
            </a:pP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Müdürü</a:t>
            </a:r>
          </a:p>
        </p:txBody>
      </p:sp>
      <p:pic>
        <p:nvPicPr>
          <p:cNvPr id="2050" name="Picture 2" descr="E:\yedek.2104\İLÇEYE GİDEN YAZI\BUCA AVUKAT İLHAN EGE ANAOKULU IMG_7974 13 18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719" y="1257832"/>
            <a:ext cx="4898949" cy="285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6000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IMOSMAN\Desktop\Untitled-1 copy.png"/>
          <p:cNvPicPr>
            <a:picLocks noChangeAspect="1" noChangeArrowheads="1"/>
          </p:cNvPicPr>
          <p:nvPr/>
        </p:nvPicPr>
        <p:blipFill>
          <a:blip r:embed="rId2"/>
          <a:srcRect/>
          <a:stretch>
            <a:fillRect/>
          </a:stretch>
        </p:blipFill>
        <p:spPr bwMode="auto">
          <a:xfrm>
            <a:off x="256878" y="137532"/>
            <a:ext cx="900113" cy="857250"/>
          </a:xfrm>
          <a:prstGeom prst="rect">
            <a:avLst/>
          </a:prstGeom>
          <a:noFill/>
          <a:ln w="9525">
            <a:noFill/>
            <a:miter lim="800000"/>
            <a:headEnd/>
            <a:tailEnd/>
          </a:ln>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72443"/>
            <a:ext cx="1059582" cy="1059582"/>
          </a:xfrm>
          <a:prstGeom prst="ellipse">
            <a:avLst/>
          </a:prstGeom>
          <a:ln>
            <a:noFill/>
          </a:ln>
          <a:effectLst>
            <a:softEdge rad="112500"/>
          </a:effectLst>
        </p:spPr>
      </p:pic>
      <p:sp>
        <p:nvSpPr>
          <p:cNvPr id="6" name="Text Box 10"/>
          <p:cNvSpPr txBox="1">
            <a:spLocks noGrp="1" noChangeArrowheads="1"/>
          </p:cNvSpPr>
          <p:nvPr>
            <p:ph type="title"/>
          </p:nvPr>
        </p:nvSpPr>
        <p:spPr bwMode="auto">
          <a:xfrm>
            <a:off x="483493" y="137531"/>
            <a:ext cx="8229600" cy="857250"/>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val="48452774"/>
              </p:ext>
            </p:extLst>
          </p:nvPr>
        </p:nvGraphicFramePr>
        <p:xfrm>
          <a:off x="179512" y="1563638"/>
          <a:ext cx="8764438" cy="3606800"/>
        </p:xfrm>
        <a:graphic>
          <a:graphicData uri="http://schemas.openxmlformats.org/drawingml/2006/table">
            <a:tbl>
              <a:tblPr firstRow="1" bandRow="1">
                <a:tableStyleId>{5C22544A-7EE6-4342-B048-85BDC9FD1C3A}</a:tableStyleId>
              </a:tblPr>
              <a:tblGrid>
                <a:gridCol w="2513711">
                  <a:extLst>
                    <a:ext uri="{9D8B030D-6E8A-4147-A177-3AD203B41FA5}">
                      <a16:colId xmlns="" xmlns:a16="http://schemas.microsoft.com/office/drawing/2014/main" val="32487263"/>
                    </a:ext>
                  </a:extLst>
                </a:gridCol>
                <a:gridCol w="6250727">
                  <a:extLst>
                    <a:ext uri="{9D8B030D-6E8A-4147-A177-3AD203B41FA5}">
                      <a16:colId xmlns="" xmlns:a16="http://schemas.microsoft.com/office/drawing/2014/main" val="1133211185"/>
                    </a:ext>
                  </a:extLst>
                </a:gridCol>
              </a:tblGrid>
              <a:tr h="370840">
                <a:tc>
                  <a:txBody>
                    <a:bodyPr/>
                    <a:lstStyle/>
                    <a:p>
                      <a:endParaRPr lang="tr-TR" dirty="0"/>
                    </a:p>
                  </a:txBody>
                  <a:tcPr/>
                </a:tc>
                <a:tc>
                  <a:txBody>
                    <a:bodyPr/>
                    <a:lstStyle/>
                    <a:p>
                      <a:endParaRPr lang="tr-TR"/>
                    </a:p>
                  </a:txBody>
                  <a:tcPr/>
                </a:tc>
                <a:extLst>
                  <a:ext uri="{0D108BD9-81ED-4DB2-BD59-A6C34878D82A}">
                    <a16:rowId xmlns="" xmlns:a16="http://schemas.microsoft.com/office/drawing/2014/main" val="1339729581"/>
                  </a:ext>
                </a:extLst>
              </a:tr>
              <a:tr h="370840">
                <a:tc>
                  <a:txBody>
                    <a:bodyPr/>
                    <a:lstStyle/>
                    <a:p>
                      <a:r>
                        <a:rPr lang="tr-TR" b="0" dirty="0" smtClean="0">
                          <a:latin typeface="Bahnschrift Light Condensed" panose="020B0502040204020203" pitchFamily="34" charset="0"/>
                        </a:rPr>
                        <a:t>ADI:</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AVUKAT İLHAN EGE</a:t>
                      </a:r>
                      <a:r>
                        <a:rPr lang="tr-TR" baseline="0" dirty="0" smtClean="0">
                          <a:latin typeface="Trebuchet MS" panose="020B0603020202020204" pitchFamily="34" charset="0"/>
                        </a:rPr>
                        <a:t> ANAOKULU</a:t>
                      </a:r>
                      <a:endParaRPr lang="tr-TR" dirty="0">
                        <a:latin typeface="Trebuchet MS" panose="020B0603020202020204" pitchFamily="34" charset="0"/>
                      </a:endParaRPr>
                    </a:p>
                  </a:txBody>
                  <a:tcPr/>
                </a:tc>
                <a:extLst>
                  <a:ext uri="{0D108BD9-81ED-4DB2-BD59-A6C34878D82A}">
                    <a16:rowId xmlns="" xmlns:a16="http://schemas.microsoft.com/office/drawing/2014/main" val="3184456045"/>
                  </a:ext>
                </a:extLst>
              </a:tr>
              <a:tr h="370840">
                <a:tc>
                  <a:txBody>
                    <a:bodyPr/>
                    <a:lstStyle/>
                    <a:p>
                      <a:r>
                        <a:rPr lang="tr-TR" b="0" dirty="0" smtClean="0">
                          <a:latin typeface="Bahnschrift Light Condensed" panose="020B0502040204020203" pitchFamily="34" charset="0"/>
                        </a:rPr>
                        <a:t>KURUM KODU:</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818808</a:t>
                      </a:r>
                      <a:endParaRPr lang="tr-TR" dirty="0">
                        <a:latin typeface="Trebuchet MS" panose="020B0603020202020204" pitchFamily="34" charset="0"/>
                      </a:endParaRPr>
                    </a:p>
                  </a:txBody>
                  <a:tcPr/>
                </a:tc>
                <a:extLst>
                  <a:ext uri="{0D108BD9-81ED-4DB2-BD59-A6C34878D82A}">
                    <a16:rowId xmlns="" xmlns:a16="http://schemas.microsoft.com/office/drawing/2014/main" val="1609486480"/>
                  </a:ext>
                </a:extLst>
              </a:tr>
              <a:tr h="370840">
                <a:tc>
                  <a:txBody>
                    <a:bodyPr/>
                    <a:lstStyle/>
                    <a:p>
                      <a:r>
                        <a:rPr lang="tr-TR" b="0" dirty="0" smtClean="0">
                          <a:latin typeface="Bahnschrift Light Condensed" panose="020B0502040204020203" pitchFamily="34" charset="0"/>
                        </a:rPr>
                        <a:t>TELEFON NUMARASI:</a:t>
                      </a:r>
                      <a:endParaRPr lang="tr-TR" b="0" dirty="0">
                        <a:latin typeface="Bahnschrift Light Condensed" panose="020B0502040204020203" pitchFamily="34" charset="0"/>
                      </a:endParaRPr>
                    </a:p>
                  </a:txBody>
                  <a:tcPr/>
                </a:tc>
                <a:tc>
                  <a:txBody>
                    <a:bodyPr/>
                    <a:lstStyle/>
                    <a:p>
                      <a:r>
                        <a:rPr lang="tr-TR" sz="1800" b="0" i="0" kern="1200" dirty="0" smtClean="0">
                          <a:solidFill>
                            <a:schemeClr val="dk1"/>
                          </a:solidFill>
                          <a:effectLst/>
                          <a:latin typeface="Trebuchet MS" panose="020B0603020202020204" pitchFamily="34" charset="0"/>
                          <a:ea typeface="+mn-ea"/>
                          <a:cs typeface="+mn-cs"/>
                        </a:rPr>
                        <a:t>(0232) 440 25 18</a:t>
                      </a:r>
                      <a:endParaRPr lang="tr-TR" dirty="0">
                        <a:latin typeface="Trebuchet MS" panose="020B0603020202020204" pitchFamily="34" charset="0"/>
                      </a:endParaRPr>
                    </a:p>
                  </a:txBody>
                  <a:tcPr/>
                </a:tc>
                <a:extLst>
                  <a:ext uri="{0D108BD9-81ED-4DB2-BD59-A6C34878D82A}">
                    <a16:rowId xmlns="" xmlns:a16="http://schemas.microsoft.com/office/drawing/2014/main" val="729853780"/>
                  </a:ext>
                </a:extLst>
              </a:tr>
              <a:tr h="370840">
                <a:tc>
                  <a:txBody>
                    <a:bodyPr/>
                    <a:lstStyle/>
                    <a:p>
                      <a:r>
                        <a:rPr lang="tr-TR" b="0" dirty="0" smtClean="0">
                          <a:latin typeface="Bahnschrift Light Condensed" panose="020B0502040204020203" pitchFamily="34" charset="0"/>
                        </a:rPr>
                        <a:t>ADRESİ:</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Dumlupınar Mah.</a:t>
                      </a:r>
                      <a:r>
                        <a:rPr lang="tr-TR" baseline="0" dirty="0" smtClean="0">
                          <a:latin typeface="Trebuchet MS" panose="020B0603020202020204" pitchFamily="34" charset="0"/>
                        </a:rPr>
                        <a:t> Özmen Cad. No: 70B BUCA/İZMİR</a:t>
                      </a:r>
                      <a:endParaRPr lang="tr-TR" dirty="0">
                        <a:latin typeface="Trebuchet MS" panose="020B0603020202020204" pitchFamily="34" charset="0"/>
                      </a:endParaRPr>
                    </a:p>
                  </a:txBody>
                  <a:tcPr/>
                </a:tc>
                <a:extLst>
                  <a:ext uri="{0D108BD9-81ED-4DB2-BD59-A6C34878D82A}">
                    <a16:rowId xmlns="" xmlns:a16="http://schemas.microsoft.com/office/drawing/2014/main" val="1900754174"/>
                  </a:ext>
                </a:extLst>
              </a:tr>
              <a:tr h="370840">
                <a:tc>
                  <a:txBody>
                    <a:bodyPr/>
                    <a:lstStyle/>
                    <a:p>
                      <a:r>
                        <a:rPr lang="tr-TR" b="0" dirty="0" smtClean="0">
                          <a:latin typeface="Bahnschrift Light Condensed" panose="020B0502040204020203" pitchFamily="34" charset="0"/>
                        </a:rPr>
                        <a:t>E-POSTA:</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818808@me.k12.tr</a:t>
                      </a:r>
                      <a:endParaRPr lang="tr-TR" dirty="0">
                        <a:latin typeface="Trebuchet MS" panose="020B0603020202020204" pitchFamily="34" charset="0"/>
                      </a:endParaRPr>
                    </a:p>
                  </a:txBody>
                  <a:tcPr/>
                </a:tc>
                <a:extLst>
                  <a:ext uri="{0D108BD9-81ED-4DB2-BD59-A6C34878D82A}">
                    <a16:rowId xmlns="" xmlns:a16="http://schemas.microsoft.com/office/drawing/2014/main" val="4058308407"/>
                  </a:ext>
                </a:extLst>
              </a:tr>
              <a:tr h="370840">
                <a:tc>
                  <a:txBody>
                    <a:bodyPr/>
                    <a:lstStyle/>
                    <a:p>
                      <a:r>
                        <a:rPr lang="tr-TR" b="0" dirty="0" smtClean="0">
                          <a:latin typeface="Bahnschrift Light Condensed" panose="020B0502040204020203" pitchFamily="34" charset="0"/>
                        </a:rPr>
                        <a:t>WEB ADRESİ:</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http://bucaavukatilhanegeanaokulu.meb.k12.tr/</a:t>
                      </a:r>
                      <a:endParaRPr lang="tr-TR" dirty="0">
                        <a:latin typeface="Trebuchet MS" panose="020B0603020202020204" pitchFamily="34" charset="0"/>
                      </a:endParaRPr>
                    </a:p>
                  </a:txBody>
                  <a:tcPr/>
                </a:tc>
                <a:extLst>
                  <a:ext uri="{0D108BD9-81ED-4DB2-BD59-A6C34878D82A}">
                    <a16:rowId xmlns="" xmlns:a16="http://schemas.microsoft.com/office/drawing/2014/main" val="405106865"/>
                  </a:ext>
                </a:extLst>
              </a:tr>
              <a:tr h="370840">
                <a:tc>
                  <a:txBody>
                    <a:bodyPr/>
                    <a:lstStyle/>
                    <a:p>
                      <a:r>
                        <a:rPr lang="tr-TR" b="0" dirty="0" smtClean="0">
                          <a:latin typeface="Bahnschrift Light Condensed" panose="020B0502040204020203" pitchFamily="34" charset="0"/>
                        </a:rPr>
                        <a:t>SEVİYE/TÜRÜ</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Okul</a:t>
                      </a:r>
                      <a:r>
                        <a:rPr lang="tr-TR" baseline="0" dirty="0" smtClean="0">
                          <a:latin typeface="Trebuchet MS" panose="020B0603020202020204" pitchFamily="34" charset="0"/>
                        </a:rPr>
                        <a:t> Öncesi </a:t>
                      </a:r>
                      <a:endParaRPr lang="tr-TR" dirty="0">
                        <a:latin typeface="Trebuchet MS" panose="020B0603020202020204" pitchFamily="34" charset="0"/>
                      </a:endParaRPr>
                    </a:p>
                  </a:txBody>
                  <a:tcPr/>
                </a:tc>
                <a:extLst>
                  <a:ext uri="{0D108BD9-81ED-4DB2-BD59-A6C34878D82A}">
                    <a16:rowId xmlns="" xmlns:a16="http://schemas.microsoft.com/office/drawing/2014/main" val="3731919159"/>
                  </a:ext>
                </a:extLst>
              </a:tr>
              <a:tr h="370840">
                <a:tc>
                  <a:txBody>
                    <a:bodyPr/>
                    <a:lstStyle/>
                    <a:p>
                      <a:r>
                        <a:rPr lang="tr-TR" b="0" dirty="0" smtClean="0">
                          <a:latin typeface="Bahnschrift Light Condensed" panose="020B0502040204020203" pitchFamily="34" charset="0"/>
                        </a:rPr>
                        <a:t>ÖĞRENİM</a:t>
                      </a:r>
                      <a:r>
                        <a:rPr lang="tr-TR" b="0" baseline="0" dirty="0" smtClean="0">
                          <a:latin typeface="Bahnschrift Light Condensed" panose="020B0502040204020203" pitchFamily="34" charset="0"/>
                        </a:rPr>
                        <a:t> ŞEKLİ:</a:t>
                      </a:r>
                      <a:endParaRPr lang="tr-TR" b="0" dirty="0">
                        <a:latin typeface="Bahnschrift Light Condensed" panose="020B0502040204020203" pitchFamily="34" charset="0"/>
                      </a:endParaRPr>
                    </a:p>
                  </a:txBody>
                  <a:tcPr/>
                </a:tc>
                <a:tc>
                  <a:txBody>
                    <a:bodyPr/>
                    <a:lstStyle/>
                    <a:p>
                      <a:r>
                        <a:rPr lang="tr-TR" dirty="0" smtClean="0">
                          <a:latin typeface="Trebuchet MS" panose="020B0603020202020204" pitchFamily="34" charset="0"/>
                        </a:rPr>
                        <a:t>İkili</a:t>
                      </a:r>
                      <a:r>
                        <a:rPr lang="tr-TR" baseline="0" dirty="0" smtClean="0">
                          <a:latin typeface="Trebuchet MS" panose="020B0603020202020204" pitchFamily="34" charset="0"/>
                        </a:rPr>
                        <a:t> Eğitim</a:t>
                      </a:r>
                      <a:endParaRPr lang="tr-TR" dirty="0">
                        <a:latin typeface="Trebuchet MS" panose="020B0603020202020204" pitchFamily="34" charset="0"/>
                      </a:endParaRPr>
                    </a:p>
                  </a:txBody>
                  <a:tcPr/>
                </a:tc>
                <a:extLst>
                  <a:ext uri="{0D108BD9-81ED-4DB2-BD59-A6C34878D82A}">
                    <a16:rowId xmlns="" xmlns:a16="http://schemas.microsoft.com/office/drawing/2014/main" val="1452855110"/>
                  </a:ext>
                </a:extLst>
              </a:tr>
            </a:tbl>
          </a:graphicData>
        </a:graphic>
      </p:graphicFrame>
      <p:sp>
        <p:nvSpPr>
          <p:cNvPr id="15" name="129 Dikdörtgen"/>
          <p:cNvSpPr/>
          <p:nvPr/>
        </p:nvSpPr>
        <p:spPr>
          <a:xfrm>
            <a:off x="107504" y="1100614"/>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 name="Rectangle 1"/>
          <p:cNvSpPr/>
          <p:nvPr/>
        </p:nvSpPr>
        <p:spPr>
          <a:xfrm>
            <a:off x="477152" y="1132025"/>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KİMLİĞİ</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203856322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IMOSMAN\Desktop\Untitled-1 copy.png"/>
          <p:cNvPicPr>
            <a:picLocks noChangeAspect="1" noChangeArrowheads="1"/>
          </p:cNvPicPr>
          <p:nvPr/>
        </p:nvPicPr>
        <p:blipFill>
          <a:blip r:embed="rId2"/>
          <a:srcRect/>
          <a:stretch>
            <a:fillRect/>
          </a:stretch>
        </p:blipFill>
        <p:spPr bwMode="auto">
          <a:xfrm>
            <a:off x="256878" y="137532"/>
            <a:ext cx="900113" cy="857250"/>
          </a:xfrm>
          <a:prstGeom prst="rect">
            <a:avLst/>
          </a:prstGeom>
          <a:noFill/>
          <a:ln w="9525">
            <a:noFill/>
            <a:miter lim="800000"/>
            <a:headEnd/>
            <a:tailEnd/>
          </a:ln>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72443"/>
            <a:ext cx="1059582" cy="1059582"/>
          </a:xfrm>
          <a:prstGeom prst="ellipse">
            <a:avLst/>
          </a:prstGeom>
          <a:ln>
            <a:noFill/>
          </a:ln>
          <a:effectLst>
            <a:softEdge rad="112500"/>
          </a:effectLst>
        </p:spPr>
      </p:pic>
      <p:sp>
        <p:nvSpPr>
          <p:cNvPr id="6" name="Text Box 10"/>
          <p:cNvSpPr txBox="1">
            <a:spLocks noGrp="1" noChangeArrowheads="1"/>
          </p:cNvSpPr>
          <p:nvPr>
            <p:ph type="title"/>
          </p:nvPr>
        </p:nvSpPr>
        <p:spPr bwMode="auto">
          <a:xfrm>
            <a:off x="483493" y="137531"/>
            <a:ext cx="8229600" cy="857250"/>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val="2606203602"/>
              </p:ext>
            </p:extLst>
          </p:nvPr>
        </p:nvGraphicFramePr>
        <p:xfrm>
          <a:off x="256877" y="1594170"/>
          <a:ext cx="8635603" cy="3353843"/>
        </p:xfrm>
        <a:graphic>
          <a:graphicData uri="http://schemas.openxmlformats.org/drawingml/2006/table">
            <a:tbl>
              <a:tblPr firstRow="1" bandRow="1">
                <a:tableStyleId>{5C22544A-7EE6-4342-B048-85BDC9FD1C3A}</a:tableStyleId>
              </a:tblPr>
              <a:tblGrid>
                <a:gridCol w="1793781">
                  <a:extLst>
                    <a:ext uri="{9D8B030D-6E8A-4147-A177-3AD203B41FA5}">
                      <a16:colId xmlns="" xmlns:a16="http://schemas.microsoft.com/office/drawing/2014/main" val="32487263"/>
                    </a:ext>
                  </a:extLst>
                </a:gridCol>
                <a:gridCol w="2161302">
                  <a:extLst>
                    <a:ext uri="{9D8B030D-6E8A-4147-A177-3AD203B41FA5}">
                      <a16:colId xmlns="" xmlns:a16="http://schemas.microsoft.com/office/drawing/2014/main" val="1133211185"/>
                    </a:ext>
                  </a:extLst>
                </a:gridCol>
                <a:gridCol w="2376264">
                  <a:extLst>
                    <a:ext uri="{9D8B030D-6E8A-4147-A177-3AD203B41FA5}">
                      <a16:colId xmlns="" xmlns:a16="http://schemas.microsoft.com/office/drawing/2014/main" val="1846922354"/>
                    </a:ext>
                  </a:extLst>
                </a:gridCol>
                <a:gridCol w="2304256">
                  <a:extLst>
                    <a:ext uri="{9D8B030D-6E8A-4147-A177-3AD203B41FA5}">
                      <a16:colId xmlns="" xmlns:a16="http://schemas.microsoft.com/office/drawing/2014/main" val="2425198640"/>
                    </a:ext>
                  </a:extLst>
                </a:gridCol>
              </a:tblGrid>
              <a:tr h="413748">
                <a:tc>
                  <a:txBody>
                    <a:bodyPr/>
                    <a:lstStyle/>
                    <a:p>
                      <a:endParaRPr lang="tr-TR" dirty="0"/>
                    </a:p>
                  </a:txBody>
                  <a:tcPr>
                    <a:lnR w="12700" cap="flat" cmpd="sng" algn="ctr">
                      <a:solidFill>
                        <a:schemeClr val="tx1"/>
                      </a:solidFill>
                      <a:prstDash val="solid"/>
                      <a:round/>
                      <a:headEnd type="none" w="med" len="med"/>
                      <a:tailEnd type="none" w="med" len="med"/>
                    </a:lnR>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339729581"/>
                  </a:ext>
                </a:extLst>
              </a:tr>
              <a:tr h="351015">
                <a:tc>
                  <a:txBody>
                    <a:bodyPr/>
                    <a:lstStyle/>
                    <a:p>
                      <a:r>
                        <a:rPr lang="tr-TR" sz="1100" b="0" kern="1200" dirty="0" smtClean="0">
                          <a:solidFill>
                            <a:schemeClr val="dk1"/>
                          </a:solidFill>
                          <a:effectLst/>
                          <a:latin typeface="Trebuchet MS" panose="020B0603020202020204" pitchFamily="34" charset="0"/>
                          <a:ea typeface="+mn-ea"/>
                          <a:cs typeface="+mn-cs"/>
                        </a:rPr>
                        <a:t>Kat/Blok:</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Zemin Kat/Tek Blok</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Parsel:</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46</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184456045"/>
                  </a:ext>
                </a:extLst>
              </a:tr>
              <a:tr h="293071">
                <a:tc>
                  <a:txBody>
                    <a:bodyPr/>
                    <a:lstStyle/>
                    <a:p>
                      <a:r>
                        <a:rPr lang="tr-TR" sz="1100" b="0" dirty="0" smtClean="0">
                          <a:latin typeface="Trebuchet MS" panose="020B0603020202020204" pitchFamily="34" charset="0"/>
                        </a:rPr>
                        <a:t>Derslik Sayısı:</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5</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Ada:</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700</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609486480"/>
                  </a:ext>
                </a:extLst>
              </a:tr>
              <a:tr h="325123">
                <a:tc>
                  <a:txBody>
                    <a:bodyPr/>
                    <a:lstStyle/>
                    <a:p>
                      <a:r>
                        <a:rPr lang="tr-TR" sz="1100" b="0" kern="1200" dirty="0" smtClean="0">
                          <a:solidFill>
                            <a:schemeClr val="dk1"/>
                          </a:solidFill>
                          <a:effectLst/>
                          <a:latin typeface="Trebuchet MS" panose="020B0603020202020204" pitchFamily="34" charset="0"/>
                          <a:ea typeface="+mn-ea"/>
                          <a:cs typeface="+mn-cs"/>
                        </a:rPr>
                        <a:t>Özel Eğitim Sınıfı Sayısı:</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0</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Tapu Alanı: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6033 m²</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29853780"/>
                  </a:ext>
                </a:extLst>
              </a:tr>
              <a:tr h="351015">
                <a:tc>
                  <a:txBody>
                    <a:bodyPr/>
                    <a:lstStyle/>
                    <a:p>
                      <a:r>
                        <a:rPr lang="tr-TR" sz="1100" b="0" kern="1200" dirty="0" smtClean="0">
                          <a:solidFill>
                            <a:schemeClr val="dk1"/>
                          </a:solidFill>
                          <a:effectLst/>
                          <a:latin typeface="Trebuchet MS" panose="020B0603020202020204" pitchFamily="34" charset="0"/>
                          <a:ea typeface="+mn-ea"/>
                          <a:cs typeface="+mn-cs"/>
                        </a:rPr>
                        <a:t>Kütüphane:</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0</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tr-TR" sz="1100" b="0" kern="1200" dirty="0" smtClean="0">
                          <a:solidFill>
                            <a:schemeClr val="dk1"/>
                          </a:solidFill>
                          <a:effectLst/>
                          <a:latin typeface="Trebuchet MS" panose="020B0603020202020204" pitchFamily="34" charset="0"/>
                          <a:ea typeface="+mn-ea"/>
                          <a:cs typeface="+mn-cs"/>
                        </a:rPr>
                        <a:t>Yemekhane:</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tr-TR" sz="1100" dirty="0" smtClean="0">
                          <a:latin typeface="Trebuchet MS" panose="020B0603020202020204" pitchFamily="34" charset="0"/>
                        </a:rPr>
                        <a:t>1</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00754174"/>
                  </a:ext>
                </a:extLst>
              </a:tr>
              <a:tr h="351015">
                <a:tc>
                  <a:txBody>
                    <a:bodyPr/>
                    <a:lstStyle/>
                    <a:p>
                      <a:r>
                        <a:rPr lang="tr-TR" sz="1100" b="0" kern="1200" dirty="0" smtClean="0">
                          <a:solidFill>
                            <a:schemeClr val="dk1"/>
                          </a:solidFill>
                          <a:effectLst/>
                          <a:latin typeface="Trebuchet MS" panose="020B0603020202020204" pitchFamily="34" charset="0"/>
                          <a:ea typeface="+mn-ea"/>
                          <a:cs typeface="+mn-cs"/>
                        </a:rPr>
                        <a:t>Mescit:</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0</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tr-TR" sz="1100" b="0" kern="1200" dirty="0" smtClean="0">
                          <a:solidFill>
                            <a:schemeClr val="dk1"/>
                          </a:solidFill>
                          <a:effectLst/>
                          <a:latin typeface="Trebuchet MS" panose="020B0603020202020204" pitchFamily="34" charset="0"/>
                          <a:ea typeface="+mn-ea"/>
                          <a:cs typeface="+mn-cs"/>
                        </a:rPr>
                        <a:t>Müdür Odası: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tr-TR" sz="1100" dirty="0" smtClean="0">
                          <a:latin typeface="Trebuchet MS" panose="020B0603020202020204" pitchFamily="34" charset="0"/>
                        </a:rPr>
                        <a:t>1</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4058308407"/>
                  </a:ext>
                </a:extLst>
              </a:tr>
              <a:tr h="351015">
                <a:tc>
                  <a:txBody>
                    <a:bodyPr/>
                    <a:lstStyle/>
                    <a:p>
                      <a:r>
                        <a:rPr lang="tr-TR" sz="1100" b="0" kern="1200" dirty="0" smtClean="0">
                          <a:solidFill>
                            <a:schemeClr val="dk1"/>
                          </a:solidFill>
                          <a:effectLst/>
                          <a:latin typeface="Trebuchet MS" panose="020B0603020202020204" pitchFamily="34" charset="0"/>
                          <a:ea typeface="+mn-ea"/>
                          <a:cs typeface="+mn-cs"/>
                        </a:rPr>
                        <a:t>Isınma Şekli:</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Doğal</a:t>
                      </a:r>
                      <a:r>
                        <a:rPr lang="tr-TR" sz="1100" b="0" baseline="0" dirty="0" smtClean="0">
                          <a:latin typeface="Trebuchet MS" panose="020B0603020202020204" pitchFamily="34" charset="0"/>
                        </a:rPr>
                        <a:t>gaz/Klima</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Müdür Yardımcısı Odası: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1</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05106865"/>
                  </a:ext>
                </a:extLst>
              </a:tr>
              <a:tr h="331699">
                <a:tc>
                  <a:txBody>
                    <a:bodyPr/>
                    <a:lstStyle/>
                    <a:p>
                      <a:r>
                        <a:rPr lang="tr-TR" sz="1100" b="0" kern="1200" dirty="0" smtClean="0">
                          <a:solidFill>
                            <a:schemeClr val="dk1"/>
                          </a:solidFill>
                          <a:effectLst/>
                          <a:latin typeface="Trebuchet MS" panose="020B0603020202020204" pitchFamily="34" charset="0"/>
                          <a:ea typeface="+mn-ea"/>
                          <a:cs typeface="+mn-cs"/>
                        </a:rPr>
                        <a:t>Kamera Sayısı:</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12</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Memur Odası: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0</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31919159"/>
                  </a:ext>
                </a:extLst>
              </a:tr>
              <a:tr h="293071">
                <a:tc>
                  <a:txBody>
                    <a:bodyPr/>
                    <a:lstStyle/>
                    <a:p>
                      <a:r>
                        <a:rPr lang="tr-TR" sz="1100" b="0" kern="1200" dirty="0" smtClean="0">
                          <a:solidFill>
                            <a:schemeClr val="dk1"/>
                          </a:solidFill>
                          <a:effectLst/>
                          <a:latin typeface="Trebuchet MS" panose="020B0603020202020204" pitchFamily="34" charset="0"/>
                          <a:ea typeface="+mn-ea"/>
                          <a:cs typeface="+mn-cs"/>
                        </a:rPr>
                        <a:t>Çok Amaçlı Salon:</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0</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kern="1200" dirty="0" smtClean="0">
                          <a:solidFill>
                            <a:schemeClr val="dk1"/>
                          </a:solidFill>
                          <a:effectLst/>
                          <a:latin typeface="Trebuchet MS" panose="020B0603020202020204" pitchFamily="34" charset="0"/>
                          <a:ea typeface="+mn-ea"/>
                          <a:cs typeface="+mn-cs"/>
                        </a:rPr>
                        <a:t>Hizmetli Odası: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0</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81524668"/>
                  </a:ext>
                </a:extLst>
              </a:tr>
              <a:tr h="293071">
                <a:tc>
                  <a:txBody>
                    <a:bodyPr/>
                    <a:lstStyle/>
                    <a:p>
                      <a:r>
                        <a:rPr lang="tr-TR" sz="1100" b="0" dirty="0" smtClean="0">
                          <a:latin typeface="Trebuchet MS" panose="020B0603020202020204" pitchFamily="34" charset="0"/>
                        </a:rPr>
                        <a:t>Toplantı</a:t>
                      </a:r>
                      <a:r>
                        <a:rPr lang="tr-TR" sz="1100" b="0" baseline="0" dirty="0" smtClean="0">
                          <a:latin typeface="Trebuchet MS" panose="020B0603020202020204" pitchFamily="34" charset="0"/>
                        </a:rPr>
                        <a:t> Salonu:</a:t>
                      </a:r>
                      <a:endParaRPr lang="tr-TR" sz="1100" b="0" dirty="0">
                        <a:latin typeface="Trebuchet MS" panose="020B0603020202020204" pitchFamily="34" charset="0"/>
                      </a:endParaRPr>
                    </a:p>
                  </a:txBody>
                  <a:tcPr>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0</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b="0" dirty="0" smtClean="0">
                          <a:latin typeface="Trebuchet MS" panose="020B0603020202020204" pitchFamily="34" charset="0"/>
                        </a:rPr>
                        <a:t>Öğretmenler Odası:</a:t>
                      </a:r>
                      <a:endParaRPr lang="tr-TR" sz="11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100" dirty="0" smtClean="0">
                          <a:latin typeface="Trebuchet MS" panose="020B0603020202020204" pitchFamily="34" charset="0"/>
                        </a:rPr>
                        <a:t>0</a:t>
                      </a:r>
                      <a:endParaRPr lang="tr-TR" sz="11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36270789"/>
                  </a:ext>
                </a:extLst>
              </a:tr>
            </a:tbl>
          </a:graphicData>
        </a:graphic>
      </p:graphicFrame>
      <p:sp>
        <p:nvSpPr>
          <p:cNvPr id="15" name="129 Dikdörtgen"/>
          <p:cNvSpPr/>
          <p:nvPr/>
        </p:nvSpPr>
        <p:spPr>
          <a:xfrm>
            <a:off x="107504" y="1113389"/>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 name="Rectangle 1"/>
          <p:cNvSpPr/>
          <p:nvPr/>
        </p:nvSpPr>
        <p:spPr>
          <a:xfrm>
            <a:off x="477152" y="1132025"/>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BİNA BİLGİLERİ</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350028030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482820" y="3075807"/>
            <a:ext cx="6491851" cy="1888306"/>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tr-TR" sz="1600" dirty="0">
              <a:latin typeface="+mj-lt"/>
            </a:endParaRPr>
          </a:p>
        </p:txBody>
      </p:sp>
      <p:sp>
        <p:nvSpPr>
          <p:cNvPr id="26" name="25 Dikdörtgen"/>
          <p:cNvSpPr/>
          <p:nvPr/>
        </p:nvSpPr>
        <p:spPr>
          <a:xfrm>
            <a:off x="214313" y="3219450"/>
            <a:ext cx="2197100" cy="174466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7" y="962724"/>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MİSYON VE VİZYON</a:t>
            </a:r>
          </a:p>
        </p:txBody>
      </p:sp>
      <p:pic>
        <p:nvPicPr>
          <p:cNvPr id="3081"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3082"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60" name="159 Dikdörtgen"/>
          <p:cNvSpPr/>
          <p:nvPr/>
        </p:nvSpPr>
        <p:spPr>
          <a:xfrm>
            <a:off x="184150" y="1347788"/>
            <a:ext cx="6245225"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000" dirty="0" smtClean="0"/>
              <a:t> </a:t>
            </a:r>
            <a:endParaRPr lang="tr-TR" sz="1000" dirty="0"/>
          </a:p>
        </p:txBody>
      </p:sp>
      <p:sp>
        <p:nvSpPr>
          <p:cNvPr id="132" name="Rectangle 3"/>
          <p:cNvSpPr>
            <a:spLocks noChangeArrowheads="1"/>
          </p:cNvSpPr>
          <p:nvPr/>
        </p:nvSpPr>
        <p:spPr bwMode="auto">
          <a:xfrm>
            <a:off x="233332" y="1347614"/>
            <a:ext cx="6196056" cy="1509888"/>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defRPr>
                <a:solidFill>
                  <a:schemeClr val="tx1"/>
                </a:solidFill>
                <a:latin typeface="Calibri" pitchFamily="34" charset="0"/>
              </a:defRPr>
            </a:lvl1pPr>
            <a:lvl2pPr marL="742950" indent="-285750" defTabSz="895350" eaLnBrk="0" hangingPunct="0">
              <a:defRPr>
                <a:solidFill>
                  <a:schemeClr val="tx1"/>
                </a:solidFill>
                <a:latin typeface="Calibri" pitchFamily="34" charset="0"/>
              </a:defRPr>
            </a:lvl2pPr>
            <a:lvl3pPr marL="1143000" indent="-228600" defTabSz="895350" eaLnBrk="0" hangingPunct="0">
              <a:defRPr>
                <a:solidFill>
                  <a:schemeClr val="tx1"/>
                </a:solidFill>
                <a:latin typeface="Calibri" pitchFamily="34" charset="0"/>
              </a:defRPr>
            </a:lvl3pPr>
            <a:lvl4pPr marL="1600200" indent="-228600" defTabSz="895350" eaLnBrk="0" hangingPunct="0">
              <a:defRPr>
                <a:solidFill>
                  <a:schemeClr val="tx1"/>
                </a:solidFill>
                <a:latin typeface="Calibri" pitchFamily="34" charset="0"/>
              </a:defRPr>
            </a:lvl4pPr>
            <a:lvl5pPr marL="2057400" indent="-228600" defTabSz="895350" eaLnBrk="0" hangingPunct="0">
              <a:defRPr>
                <a:solidFill>
                  <a:schemeClr val="tx1"/>
                </a:solidFill>
                <a:latin typeface="Calibri" pitchFamily="34" charset="0"/>
              </a:defRPr>
            </a:lvl5pPr>
            <a:lvl6pPr marL="2514600" indent="-228600" defTabSz="895350" eaLnBrk="0" fontAlgn="base" hangingPunct="0">
              <a:spcBef>
                <a:spcPct val="0"/>
              </a:spcBef>
              <a:spcAft>
                <a:spcPct val="0"/>
              </a:spcAft>
              <a:defRPr>
                <a:solidFill>
                  <a:schemeClr val="tx1"/>
                </a:solidFill>
                <a:latin typeface="Calibri" pitchFamily="34" charset="0"/>
              </a:defRPr>
            </a:lvl6pPr>
            <a:lvl7pPr marL="2971800" indent="-228600" defTabSz="895350" eaLnBrk="0" fontAlgn="base" hangingPunct="0">
              <a:spcBef>
                <a:spcPct val="0"/>
              </a:spcBef>
              <a:spcAft>
                <a:spcPct val="0"/>
              </a:spcAft>
              <a:defRPr>
                <a:solidFill>
                  <a:schemeClr val="tx1"/>
                </a:solidFill>
                <a:latin typeface="Calibri" pitchFamily="34" charset="0"/>
              </a:defRPr>
            </a:lvl7pPr>
            <a:lvl8pPr marL="3429000" indent="-228600" defTabSz="895350" eaLnBrk="0" fontAlgn="base" hangingPunct="0">
              <a:spcBef>
                <a:spcPct val="0"/>
              </a:spcBef>
              <a:spcAft>
                <a:spcPct val="0"/>
              </a:spcAft>
              <a:defRPr>
                <a:solidFill>
                  <a:schemeClr val="tx1"/>
                </a:solidFill>
                <a:latin typeface="Calibri" pitchFamily="34" charset="0"/>
              </a:defRPr>
            </a:lvl8pPr>
            <a:lvl9pPr marL="3886200" indent="-228600" defTabSz="895350" eaLnBrk="0" fontAlgn="base" hangingPunct="0">
              <a:spcBef>
                <a:spcPct val="0"/>
              </a:spcBef>
              <a:spcAft>
                <a:spcPct val="0"/>
              </a:spcAft>
              <a:defRPr>
                <a:solidFill>
                  <a:schemeClr val="tx1"/>
                </a:solidFill>
                <a:latin typeface="Calibri" pitchFamily="34" charset="0"/>
              </a:defRPr>
            </a:lvl9pPr>
          </a:lstStyle>
          <a:p>
            <a:pPr algn="just" eaLnBrk="1" hangingPunct="1">
              <a:defRPr/>
            </a:pPr>
            <a:r>
              <a:rPr lang="tr-TR" sz="1500" b="1" u="sng" dirty="0" smtClean="0">
                <a:solidFill>
                  <a:srgbClr val="FF0000"/>
                </a:solidFill>
                <a:effectLst>
                  <a:outerShdw blurRad="38100" dist="38100" dir="2700000" algn="tl">
                    <a:srgbClr val="1F497D"/>
                  </a:outerShdw>
                </a:effectLst>
                <a:latin typeface="Arial" charset="0"/>
                <a:cs typeface="Arial" charset="0"/>
              </a:rPr>
              <a:t>Misyon:</a:t>
            </a:r>
            <a:r>
              <a:rPr lang="tr-TR" sz="1500" b="1" dirty="0" smtClean="0">
                <a:solidFill>
                  <a:srgbClr val="FF0000"/>
                </a:solidFill>
                <a:effectLst>
                  <a:outerShdw blurRad="38100" dist="38100" dir="2700000" algn="tl">
                    <a:srgbClr val="1F497D"/>
                  </a:outerShdw>
                </a:effectLst>
                <a:latin typeface="Arial" charset="0"/>
                <a:cs typeface="Arial" charset="0"/>
              </a:rPr>
              <a:t> </a:t>
            </a:r>
            <a:r>
              <a:rPr lang="tr-TR" sz="1600" dirty="0" smtClean="0"/>
              <a:t>Çocuklarımızın, </a:t>
            </a:r>
            <a:r>
              <a:rPr lang="tr-TR" sz="1600" dirty="0" err="1"/>
              <a:t>özdisiplini</a:t>
            </a:r>
            <a:r>
              <a:rPr lang="tr-TR" sz="1600" dirty="0"/>
              <a:t> ve benlik saygısı gelişmiş, toplumda birey olarak yer aldığının farkında olan, paylaşımcı, kendini ifade edebilen, sorumluluk sahibi, kendi haklarını korurken başkalarının haklarına saygı gösteren, gelenek ve göreneklerimize karşı duyarlı, doğayı koruyan ve Atatürk ilke ve İnkılâplarına bağlı bireyler olarak eğitim </a:t>
            </a:r>
            <a:r>
              <a:rPr lang="tr-TR" sz="1600" dirty="0" smtClean="0"/>
              <a:t>almalarını sağlamak Anaokulumuzun misyonudur.</a:t>
            </a:r>
            <a:endParaRPr lang="tr-TR" sz="1500" b="1" dirty="0" smtClean="0">
              <a:effectLst>
                <a:outerShdw blurRad="38100" dist="38100" dir="2700000" algn="tl">
                  <a:srgbClr val="1F497D"/>
                </a:outerShdw>
              </a:effectLst>
              <a:latin typeface="Arial" charset="0"/>
              <a:cs typeface="Arial" charset="0"/>
            </a:endParaRPr>
          </a:p>
          <a:p>
            <a:pPr algn="just" eaLnBrk="1" hangingPunct="1">
              <a:defRPr/>
            </a:pPr>
            <a:endParaRPr lang="tr-TR" sz="1500" b="1" dirty="0" smtClean="0">
              <a:effectLst>
                <a:outerShdw blurRad="38100" dist="38100" dir="2700000" algn="tl">
                  <a:srgbClr val="1F497D"/>
                </a:outerShdw>
              </a:effectLst>
              <a:latin typeface="Arial" charset="0"/>
              <a:cs typeface="Arial" charset="0"/>
            </a:endParaRPr>
          </a:p>
          <a:p>
            <a:pPr algn="just" eaLnBrk="1" hangingPunct="1">
              <a:defRPr/>
            </a:pPr>
            <a:r>
              <a:rPr lang="tr-TR" sz="1500" b="1" dirty="0" smtClean="0">
                <a:effectLst>
                  <a:outerShdw blurRad="38100" dist="38100" dir="2700000" algn="tl">
                    <a:srgbClr val="1F497D"/>
                  </a:outerShdw>
                </a:effectLst>
                <a:latin typeface="Arial" charset="0"/>
                <a:cs typeface="Arial" charset="0"/>
              </a:rPr>
              <a:t>	       	</a:t>
            </a:r>
          </a:p>
        </p:txBody>
      </p:sp>
      <p:sp>
        <p:nvSpPr>
          <p:cNvPr id="141" name="Rectangle 3"/>
          <p:cNvSpPr>
            <a:spLocks noChangeArrowheads="1"/>
          </p:cNvSpPr>
          <p:nvPr/>
        </p:nvSpPr>
        <p:spPr bwMode="auto">
          <a:xfrm>
            <a:off x="2452236" y="3098677"/>
            <a:ext cx="6491714" cy="1830527"/>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tabLst>
                <a:tab pos="2840038" algn="l"/>
              </a:tabLst>
              <a:defRPr>
                <a:solidFill>
                  <a:schemeClr val="tx1"/>
                </a:solidFill>
                <a:latin typeface="Calibri" pitchFamily="34" charset="0"/>
              </a:defRPr>
            </a:lvl1pPr>
            <a:lvl2pPr marL="742950" indent="-285750" defTabSz="895350" eaLnBrk="0" hangingPunct="0">
              <a:tabLst>
                <a:tab pos="2840038" algn="l"/>
              </a:tabLst>
              <a:defRPr>
                <a:solidFill>
                  <a:schemeClr val="tx1"/>
                </a:solidFill>
                <a:latin typeface="Calibri" pitchFamily="34" charset="0"/>
              </a:defRPr>
            </a:lvl2pPr>
            <a:lvl3pPr marL="1143000" indent="-228600" defTabSz="895350" eaLnBrk="0" hangingPunct="0">
              <a:tabLst>
                <a:tab pos="2840038" algn="l"/>
              </a:tabLst>
              <a:defRPr>
                <a:solidFill>
                  <a:schemeClr val="tx1"/>
                </a:solidFill>
                <a:latin typeface="Calibri" pitchFamily="34" charset="0"/>
              </a:defRPr>
            </a:lvl3pPr>
            <a:lvl4pPr marL="1600200" indent="-228600" defTabSz="895350" eaLnBrk="0" hangingPunct="0">
              <a:tabLst>
                <a:tab pos="2840038" algn="l"/>
              </a:tabLst>
              <a:defRPr>
                <a:solidFill>
                  <a:schemeClr val="tx1"/>
                </a:solidFill>
                <a:latin typeface="Calibri" pitchFamily="34" charset="0"/>
              </a:defRPr>
            </a:lvl4pPr>
            <a:lvl5pPr marL="2057400" indent="-228600" defTabSz="895350" eaLnBrk="0" hangingPunct="0">
              <a:tabLst>
                <a:tab pos="2840038" algn="l"/>
              </a:tabLst>
              <a:defRPr>
                <a:solidFill>
                  <a:schemeClr val="tx1"/>
                </a:solidFill>
                <a:latin typeface="Calibri" pitchFamily="34" charset="0"/>
              </a:defRPr>
            </a:lvl5pPr>
            <a:lvl6pPr marL="2514600" indent="-228600" defTabSz="895350" eaLnBrk="0" fontAlgn="base" hangingPunct="0">
              <a:spcBef>
                <a:spcPct val="0"/>
              </a:spcBef>
              <a:spcAft>
                <a:spcPct val="0"/>
              </a:spcAft>
              <a:tabLst>
                <a:tab pos="2840038" algn="l"/>
              </a:tabLst>
              <a:defRPr>
                <a:solidFill>
                  <a:schemeClr val="tx1"/>
                </a:solidFill>
                <a:latin typeface="Calibri" pitchFamily="34" charset="0"/>
              </a:defRPr>
            </a:lvl6pPr>
            <a:lvl7pPr marL="2971800" indent="-228600" defTabSz="895350" eaLnBrk="0" fontAlgn="base" hangingPunct="0">
              <a:spcBef>
                <a:spcPct val="0"/>
              </a:spcBef>
              <a:spcAft>
                <a:spcPct val="0"/>
              </a:spcAft>
              <a:tabLst>
                <a:tab pos="2840038" algn="l"/>
              </a:tabLst>
              <a:defRPr>
                <a:solidFill>
                  <a:schemeClr val="tx1"/>
                </a:solidFill>
                <a:latin typeface="Calibri" pitchFamily="34" charset="0"/>
              </a:defRPr>
            </a:lvl7pPr>
            <a:lvl8pPr marL="3429000" indent="-228600" defTabSz="895350" eaLnBrk="0" fontAlgn="base" hangingPunct="0">
              <a:spcBef>
                <a:spcPct val="0"/>
              </a:spcBef>
              <a:spcAft>
                <a:spcPct val="0"/>
              </a:spcAft>
              <a:tabLst>
                <a:tab pos="2840038" algn="l"/>
              </a:tabLst>
              <a:defRPr>
                <a:solidFill>
                  <a:schemeClr val="tx1"/>
                </a:solidFill>
                <a:latin typeface="Calibri" pitchFamily="34" charset="0"/>
              </a:defRPr>
            </a:lvl8pPr>
            <a:lvl9pPr marL="3886200" indent="-228600" defTabSz="895350" eaLnBrk="0" fontAlgn="base" hangingPunct="0">
              <a:spcBef>
                <a:spcPct val="0"/>
              </a:spcBef>
              <a:spcAft>
                <a:spcPct val="0"/>
              </a:spcAft>
              <a:tabLst>
                <a:tab pos="2840038" algn="l"/>
              </a:tabLst>
              <a:defRPr>
                <a:solidFill>
                  <a:schemeClr val="tx1"/>
                </a:solidFill>
                <a:latin typeface="Calibri" pitchFamily="34" charset="0"/>
              </a:defRPr>
            </a:lvl9pPr>
          </a:lstStyle>
          <a:p>
            <a:pPr algn="just" eaLnBrk="1" hangingPunct="1">
              <a:defRPr/>
            </a:pPr>
            <a:r>
              <a:rPr lang="tr-TR" sz="1500" b="1" u="sng" dirty="0" smtClean="0">
                <a:solidFill>
                  <a:srgbClr val="FF0000"/>
                </a:solidFill>
                <a:effectLst>
                  <a:outerShdw blurRad="38100" dist="38100" dir="2700000" algn="tl">
                    <a:srgbClr val="1F497D"/>
                  </a:outerShdw>
                </a:effectLst>
                <a:latin typeface="Arial" charset="0"/>
                <a:cs typeface="Arial" charset="0"/>
              </a:rPr>
              <a:t>Vizyon:</a:t>
            </a:r>
            <a:r>
              <a:rPr lang="tr-TR" sz="1500" b="1" dirty="0" smtClean="0">
                <a:solidFill>
                  <a:srgbClr val="FF0000"/>
                </a:solidFill>
                <a:effectLst>
                  <a:outerShdw blurRad="38100" dist="38100" dir="2700000" algn="tl">
                    <a:srgbClr val="1F497D"/>
                  </a:outerShdw>
                </a:effectLst>
                <a:latin typeface="Arial" charset="0"/>
                <a:cs typeface="Arial" charset="0"/>
              </a:rPr>
              <a:t> </a:t>
            </a:r>
            <a:r>
              <a:rPr lang="tr-TR" sz="1600" dirty="0" smtClean="0"/>
              <a:t>Okul </a:t>
            </a:r>
            <a:r>
              <a:rPr lang="tr-TR" sz="1600" dirty="0"/>
              <a:t>öncesi eğitim alanının  hedef ve amaçları doğrultusunda okul öncesi dönem çocukların gelişim düzeyleri, ilgi alanları ve ihtiyaçları dikkate alınarak, sanatsal ve kültürel etkinliklere önem veren, yaratıcılığı destekleyen, çocuk haklarını koruyan ve aile katılımına verdiği önem doğrultusunda çocukları yetiştirmeyi </a:t>
            </a:r>
            <a:r>
              <a:rPr lang="tr-TR" sz="1600" dirty="0" smtClean="0"/>
              <a:t>sürdürmek,</a:t>
            </a:r>
            <a:r>
              <a:rPr lang="tr-TR" sz="1600" dirty="0"/>
              <a:t> </a:t>
            </a:r>
            <a:r>
              <a:rPr lang="tr-TR" sz="1600" dirty="0" smtClean="0"/>
              <a:t>Çocukların </a:t>
            </a:r>
            <a:r>
              <a:rPr lang="tr-TR" sz="1600" dirty="0"/>
              <a:t>gelişim özellikleri dikkate alınarak bilim ile iç içe olmalarını sağlayıcı </a:t>
            </a:r>
            <a:r>
              <a:rPr lang="tr-TR" sz="1600" dirty="0" err="1"/>
              <a:t>multi-disipliner</a:t>
            </a:r>
            <a:r>
              <a:rPr lang="tr-TR" sz="1600" dirty="0"/>
              <a:t> programlar </a:t>
            </a:r>
            <a:r>
              <a:rPr lang="tr-TR" sz="1600" dirty="0" smtClean="0"/>
              <a:t>oluşturmak Anaokulumuzun vizyonudur.</a:t>
            </a:r>
            <a:r>
              <a:rPr lang="tr-TR" sz="1500" b="1" dirty="0" smtClean="0">
                <a:effectLst>
                  <a:outerShdw blurRad="38100" dist="38100" dir="2700000" algn="tl">
                    <a:srgbClr val="1F497D"/>
                  </a:outerShdw>
                </a:effectLst>
                <a:latin typeface="Arial" charset="0"/>
                <a:cs typeface="Arial" charset="0"/>
              </a:rPr>
              <a:t>	         </a:t>
            </a:r>
          </a:p>
        </p:txBody>
      </p:sp>
      <p:sp>
        <p:nvSpPr>
          <p:cNvPr id="27" name="26 Dikdörtgen"/>
          <p:cNvSpPr/>
          <p:nvPr/>
        </p:nvSpPr>
        <p:spPr>
          <a:xfrm>
            <a:off x="6732588" y="1347788"/>
            <a:ext cx="2084387"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33" name="32 Resim" descr="vizyon.png"/>
          <p:cNvPicPr>
            <a:picLocks noChangeAspect="1"/>
          </p:cNvPicPr>
          <p:nvPr/>
        </p:nvPicPr>
        <p:blipFill>
          <a:blip r:embed="rId3" cstate="print"/>
          <a:stretch>
            <a:fillRect/>
          </a:stretch>
        </p:blipFill>
        <p:spPr>
          <a:xfrm>
            <a:off x="285720" y="3291830"/>
            <a:ext cx="2014496" cy="1637374"/>
          </a:xfrm>
          <a:prstGeom prst="round2DiagRect">
            <a:avLst>
              <a:gd name="adj1" fmla="val 0"/>
              <a:gd name="adj2" fmla="val 11643"/>
            </a:avLst>
          </a:prstGeom>
          <a:ln w="19050" cap="sq">
            <a:solidFill>
              <a:srgbClr val="FFFFFF"/>
            </a:solidFill>
            <a:miter lim="800000"/>
          </a:ln>
          <a:effectLst>
            <a:outerShdw blurRad="254000" algn="tl" rotWithShape="0">
              <a:srgbClr val="000000">
                <a:alpha val="43000"/>
              </a:srgbClr>
            </a:outerShdw>
          </a:effectLst>
        </p:spPr>
      </p:pic>
      <p:pic>
        <p:nvPicPr>
          <p:cNvPr id="22538" name="Picture 10" descr="C:\Users\AuspeX\Desktop\misyon.jpg"/>
          <p:cNvPicPr>
            <a:picLocks noChangeAspect="1" noChangeArrowheads="1"/>
          </p:cNvPicPr>
          <p:nvPr/>
        </p:nvPicPr>
        <p:blipFill>
          <a:blip r:embed="rId4" cstate="print"/>
          <a:srcRect t="3969"/>
          <a:stretch>
            <a:fillRect/>
          </a:stretch>
        </p:blipFill>
        <p:spPr bwMode="auto">
          <a:xfrm>
            <a:off x="6891322" y="1415227"/>
            <a:ext cx="1766570" cy="1465145"/>
          </a:xfrm>
          <a:prstGeom prst="round2DiagRect">
            <a:avLst>
              <a:gd name="adj1" fmla="val 11905"/>
              <a:gd name="adj2" fmla="val 0"/>
            </a:avLst>
          </a:prstGeom>
          <a:ln w="28575" cap="sq">
            <a:solidFill>
              <a:srgbClr val="FFFFFF"/>
            </a:solidFill>
            <a:miter lim="800000"/>
          </a:ln>
          <a:effectLst>
            <a:outerShdw blurRad="254000" algn="tl" rotWithShape="0">
              <a:srgbClr val="000000">
                <a:alpha val="43000"/>
              </a:srgbClr>
            </a:outerShd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72443"/>
            <a:ext cx="843558" cy="843558"/>
          </a:xfrm>
          <a:prstGeom prst="ellipse">
            <a:avLst/>
          </a:prstGeom>
          <a:ln>
            <a:noFill/>
          </a:ln>
          <a:effectLst>
            <a:softEdge rad="112500"/>
          </a:effectLst>
        </p:spPr>
      </p:pic>
      <p:sp>
        <p:nvSpPr>
          <p:cNvPr id="19"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6" y="962724"/>
            <a:ext cx="8965424"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BİLGİLERİ VE </a:t>
            </a: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BÖLÜMLERİ</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812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4103"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4104"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6" name="15 Tablo"/>
          <p:cNvGraphicFramePr>
            <a:graphicFrameLocks noGrp="1"/>
          </p:cNvGraphicFramePr>
          <p:nvPr>
            <p:extLst>
              <p:ext uri="{D42A27DB-BD31-4B8C-83A1-F6EECF244321}">
                <p14:modId xmlns:p14="http://schemas.microsoft.com/office/powerpoint/2010/main" val="1452798075"/>
              </p:ext>
            </p:extLst>
          </p:nvPr>
        </p:nvGraphicFramePr>
        <p:xfrm>
          <a:off x="172333" y="1419622"/>
          <a:ext cx="8801633" cy="3594430"/>
        </p:xfrm>
        <a:graphic>
          <a:graphicData uri="http://schemas.openxmlformats.org/drawingml/2006/table">
            <a:tbl>
              <a:tblPr/>
              <a:tblGrid>
                <a:gridCol w="1281185">
                  <a:extLst>
                    <a:ext uri="{9D8B030D-6E8A-4147-A177-3AD203B41FA5}">
                      <a16:colId xmlns="" xmlns:a16="http://schemas.microsoft.com/office/drawing/2014/main" val="20000"/>
                    </a:ext>
                  </a:extLst>
                </a:gridCol>
                <a:gridCol w="1281185">
                  <a:extLst>
                    <a:ext uri="{9D8B030D-6E8A-4147-A177-3AD203B41FA5}">
                      <a16:colId xmlns="" xmlns:a16="http://schemas.microsoft.com/office/drawing/2014/main" val="20001"/>
                    </a:ext>
                  </a:extLst>
                </a:gridCol>
                <a:gridCol w="1281185">
                  <a:extLst>
                    <a:ext uri="{9D8B030D-6E8A-4147-A177-3AD203B41FA5}">
                      <a16:colId xmlns="" xmlns:a16="http://schemas.microsoft.com/office/drawing/2014/main" val="20002"/>
                    </a:ext>
                  </a:extLst>
                </a:gridCol>
                <a:gridCol w="1120249">
                  <a:extLst>
                    <a:ext uri="{9D8B030D-6E8A-4147-A177-3AD203B41FA5}">
                      <a16:colId xmlns="" xmlns:a16="http://schemas.microsoft.com/office/drawing/2014/main" val="20003"/>
                    </a:ext>
                  </a:extLst>
                </a:gridCol>
                <a:gridCol w="1442122">
                  <a:extLst>
                    <a:ext uri="{9D8B030D-6E8A-4147-A177-3AD203B41FA5}">
                      <a16:colId xmlns="" xmlns:a16="http://schemas.microsoft.com/office/drawing/2014/main" val="20004"/>
                    </a:ext>
                  </a:extLst>
                </a:gridCol>
                <a:gridCol w="2395707">
                  <a:extLst>
                    <a:ext uri="{9D8B030D-6E8A-4147-A177-3AD203B41FA5}">
                      <a16:colId xmlns="" xmlns:a16="http://schemas.microsoft.com/office/drawing/2014/main" val="20005"/>
                    </a:ext>
                  </a:extLst>
                </a:gridCol>
              </a:tblGrid>
              <a:tr h="187621">
                <a:tc gridSpan="6">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2722639">
                <a:tc gridSpan="4">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a:r>
                        <a:rPr lang="tr-TR" sz="1000" b="1" kern="1200" dirty="0" smtClean="0">
                          <a:solidFill>
                            <a:schemeClr val="tx1"/>
                          </a:solidFill>
                          <a:effectLst/>
                          <a:latin typeface="+mn-lt"/>
                          <a:ea typeface="+mn-ea"/>
                          <a:cs typeface="+mn-cs"/>
                        </a:rPr>
                        <a:t>OKULUMUZUN TARİHÇESİ</a:t>
                      </a:r>
                    </a:p>
                    <a:p>
                      <a:pPr algn="ctr"/>
                      <a:endParaRPr lang="tr-TR" sz="1000" kern="1200" dirty="0" smtClean="0">
                        <a:solidFill>
                          <a:schemeClr val="tx1"/>
                        </a:solidFill>
                        <a:effectLst/>
                        <a:latin typeface="+mn-lt"/>
                        <a:ea typeface="+mn-ea"/>
                        <a:cs typeface="+mn-cs"/>
                      </a:endParaRPr>
                    </a:p>
                    <a:p>
                      <a:pPr algn="ctr"/>
                      <a:r>
                        <a:rPr lang="tr-TR" sz="1000" kern="1200" dirty="0" smtClean="0">
                          <a:solidFill>
                            <a:schemeClr val="tx1"/>
                          </a:solidFill>
                          <a:effectLst/>
                          <a:latin typeface="+mn-lt"/>
                          <a:ea typeface="+mn-ea"/>
                          <a:cs typeface="+mn-cs"/>
                        </a:rPr>
                        <a:t>	Okulumuzun yapımına 1998 yılında başlanmış ve 1999 yılında tamamlanarak Eğitim- Öğretime başlamıştır. Okulun adı başta Buca Anaokulu olarak düşünülmüş ancak yardımsever Av. İlhan Ege‘nin okulun donanımına yaptığı katkılar nedeniyle Av. İlhan Ege Anaokulu olarak değiştirilmiştir.</a:t>
                      </a:r>
                    </a:p>
                    <a:p>
                      <a:pPr algn="ctr"/>
                      <a:r>
                        <a:rPr lang="tr-TR" sz="1000" kern="1200" dirty="0" smtClean="0">
                          <a:solidFill>
                            <a:schemeClr val="tx1"/>
                          </a:solidFill>
                          <a:effectLst/>
                          <a:latin typeface="+mn-lt"/>
                          <a:ea typeface="+mn-ea"/>
                          <a:cs typeface="+mn-cs"/>
                        </a:rPr>
                        <a:t>	4 derslik olarak yapılan ve hizmete giren binamıza İzmir Büyükşehir Belediyesi okulumuzun yanında bulunan eski tramvay  enerji deposu binasının kullanım hakkını vermesi ile ve bu bina düzenlenerek sınıf olarak kullanılmaya başlanmıştır. Böylece okulumuz 5 dersliğe kavuşmuştur. Okulumuzda dersliklerin haricinde yemek salonu , oyun salonu , mutfak , Md. Odası , Md. Yrd. Odası , giriş bölümü ( hol ) ve kazan dairesi bulunmaktadır. </a:t>
                      </a:r>
                      <a:endParaRPr lang="tr-TR" sz="800" kern="1200" dirty="0" smtClean="0">
                        <a:solidFill>
                          <a:schemeClr val="tx1"/>
                        </a:solidFill>
                        <a:effectLst/>
                        <a:latin typeface="+mn-lt"/>
                        <a:ea typeface="+mn-ea"/>
                        <a:cs typeface="+mn-cs"/>
                      </a:endParaRPr>
                    </a:p>
                    <a:p>
                      <a:endParaRPr lang="tr-TR" sz="800" kern="1200" dirty="0" smtClean="0">
                        <a:solidFill>
                          <a:schemeClr val="tx1"/>
                        </a:solidFill>
                        <a:effectLst/>
                        <a:latin typeface="+mn-lt"/>
                        <a:ea typeface="+mn-ea"/>
                        <a:cs typeface="+mn-cs"/>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1"/>
                  </a:ext>
                </a:extLst>
              </a:tr>
              <a:tr h="280685">
                <a:tc>
                  <a:txBody>
                    <a:bodyPr/>
                    <a:lstStyle/>
                    <a:p>
                      <a:pPr algn="ctr">
                        <a:spcAft>
                          <a:spcPts val="0"/>
                        </a:spcAft>
                      </a:pPr>
                      <a:r>
                        <a:rPr lang="tr-TR" sz="800" dirty="0">
                          <a:latin typeface="Arial"/>
                          <a:ea typeface="Times New Roman"/>
                          <a:cs typeface="Calibri"/>
                        </a:rPr>
                        <a:t>Binanın Hizmete Giriş Tarih</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Bina En-Boy Oturum alanı(m2)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Bahçe Yüz Ölçümü(m2)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Tapu Kime Ait</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Pansiyon Kapasitesi (varsa)</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Derslik Sayısı</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3485">
                <a:tc>
                  <a:txBody>
                    <a:bodyPr/>
                    <a:lstStyle/>
                    <a:p>
                      <a:pPr algn="ctr">
                        <a:lnSpc>
                          <a:spcPct val="115000"/>
                        </a:lnSpc>
                        <a:spcAft>
                          <a:spcPts val="0"/>
                        </a:spcAft>
                      </a:pPr>
                      <a:r>
                        <a:rPr lang="tr-TR" sz="1000" dirty="0" smtClean="0">
                          <a:latin typeface="Calibri"/>
                          <a:ea typeface="Times New Roman"/>
                          <a:cs typeface="Calibri"/>
                        </a:rPr>
                        <a:t>1999</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303m²</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347m²</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23</a:t>
                      </a:r>
                      <a:r>
                        <a:rPr lang="tr-TR" sz="1000" baseline="0" dirty="0" smtClean="0">
                          <a:latin typeface="Calibri"/>
                          <a:ea typeface="Times New Roman"/>
                          <a:cs typeface="Calibri"/>
                        </a:rPr>
                        <a:t> Nisan İlkokulu</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5</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408" y="23345"/>
            <a:ext cx="843558" cy="843558"/>
          </a:xfrm>
          <a:prstGeom prst="ellipse">
            <a:avLst/>
          </a:prstGeom>
          <a:ln>
            <a:noFill/>
          </a:ln>
          <a:effectLst>
            <a:softEdge rad="112500"/>
          </a:effectLst>
        </p:spPr>
      </p:pic>
      <p:sp>
        <p:nvSpPr>
          <p:cNvPr id="10"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pic>
        <p:nvPicPr>
          <p:cNvPr id="1026" name="Picture 2" descr="C:\Users\MDY\Desktop\Avukat İlh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707654"/>
            <a:ext cx="4824536" cy="2520279"/>
          </a:xfrm>
          <a:prstGeom prst="rect">
            <a:avLst/>
          </a:prstGeom>
          <a:noFill/>
          <a:ln w="31750" cmpd="sng">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107950" y="3003550"/>
            <a:ext cx="8928100" cy="2016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57148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8848" y="966643"/>
            <a:ext cx="870961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endParaRPr kumimoji="1" lang="tr-TR" sz="1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963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5128"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5129" name="1 Başlık"/>
          <p:cNvSpPr txBox="1">
            <a:spLocks/>
          </p:cNvSpPr>
          <p:nvPr/>
        </p:nvSpPr>
        <p:spPr bwMode="auto">
          <a:xfrm rot="5400000">
            <a:off x="4550568" y="-3661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77124" y="579811"/>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5" name="14 Dikdörtgen"/>
          <p:cNvSpPr/>
          <p:nvPr/>
        </p:nvSpPr>
        <p:spPr>
          <a:xfrm>
            <a:off x="107950" y="1419225"/>
            <a:ext cx="8928100" cy="13684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6253" name="Group 109"/>
          <p:cNvGraphicFramePr>
            <a:graphicFrameLocks noGrp="1"/>
          </p:cNvGraphicFramePr>
          <p:nvPr>
            <p:extLst>
              <p:ext uri="{D42A27DB-BD31-4B8C-83A1-F6EECF244321}">
                <p14:modId xmlns:p14="http://schemas.microsoft.com/office/powerpoint/2010/main" val="1498119224"/>
              </p:ext>
            </p:extLst>
          </p:nvPr>
        </p:nvGraphicFramePr>
        <p:xfrm>
          <a:off x="179388" y="3147814"/>
          <a:ext cx="8569075" cy="1800424"/>
        </p:xfrm>
        <a:graphic>
          <a:graphicData uri="http://schemas.openxmlformats.org/drawingml/2006/table">
            <a:tbl>
              <a:tblPr/>
              <a:tblGrid>
                <a:gridCol w="2706022">
                  <a:extLst>
                    <a:ext uri="{9D8B030D-6E8A-4147-A177-3AD203B41FA5}">
                      <a16:colId xmlns="" xmlns:a16="http://schemas.microsoft.com/office/drawing/2014/main" val="20000"/>
                    </a:ext>
                  </a:extLst>
                </a:gridCol>
                <a:gridCol w="1503346">
                  <a:extLst>
                    <a:ext uri="{9D8B030D-6E8A-4147-A177-3AD203B41FA5}">
                      <a16:colId xmlns="" xmlns:a16="http://schemas.microsoft.com/office/drawing/2014/main" val="20001"/>
                    </a:ext>
                  </a:extLst>
                </a:gridCol>
                <a:gridCol w="1503346">
                  <a:extLst>
                    <a:ext uri="{9D8B030D-6E8A-4147-A177-3AD203B41FA5}">
                      <a16:colId xmlns="" xmlns:a16="http://schemas.microsoft.com/office/drawing/2014/main" val="20002"/>
                    </a:ext>
                  </a:extLst>
                </a:gridCol>
                <a:gridCol w="1503346">
                  <a:extLst>
                    <a:ext uri="{9D8B030D-6E8A-4147-A177-3AD203B41FA5}">
                      <a16:colId xmlns="" xmlns:a16="http://schemas.microsoft.com/office/drawing/2014/main" val="20003"/>
                    </a:ext>
                  </a:extLst>
                </a:gridCol>
                <a:gridCol w="1353015">
                  <a:extLst>
                    <a:ext uri="{9D8B030D-6E8A-4147-A177-3AD203B41FA5}">
                      <a16:colId xmlns="" xmlns:a16="http://schemas.microsoft.com/office/drawing/2014/main" val="20004"/>
                    </a:ext>
                  </a:extLst>
                </a:gridCol>
              </a:tblGrid>
              <a:tr h="952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rgbClr val="FF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EĞİTİM ÖĞRETİM SINIFI</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OLMASI GEREKLİ NORM</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MEVCUT</a:t>
                      </a:r>
                      <a:endParaRPr kumimoji="0" lang="tr-TR" sz="1000" b="1" i="0" u="none" strike="noStrike" cap="none" normalizeH="0" baseline="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İHTİYAÇ</a:t>
                      </a:r>
                      <a:endParaRPr kumimoji="0" lang="tr-TR" sz="1000" b="1" i="0" u="none" strike="noStrike" cap="none" normalizeH="0" baseline="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FAZLA</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Öğretmen</a:t>
                      </a:r>
                      <a:endParaRPr kumimoji="0" lang="tr-TR" sz="1000" b="1" i="0" u="none" strike="noStrike" cap="none" normalizeH="0" baseline="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11</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11</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2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Ders Karşılığı Ücretli Öğretmen</a:t>
                      </a:r>
                      <a:endParaRPr kumimoji="0" lang="tr-TR" sz="1000" b="1" i="0" u="none" strike="noStrike" cap="none" normalizeH="0" baseline="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14" name="13 Tablo"/>
          <p:cNvGraphicFramePr>
            <a:graphicFrameLocks noGrp="1"/>
          </p:cNvGraphicFramePr>
          <p:nvPr>
            <p:extLst>
              <p:ext uri="{D42A27DB-BD31-4B8C-83A1-F6EECF244321}">
                <p14:modId xmlns:p14="http://schemas.microsoft.com/office/powerpoint/2010/main" val="2945271378"/>
              </p:ext>
            </p:extLst>
          </p:nvPr>
        </p:nvGraphicFramePr>
        <p:xfrm>
          <a:off x="179388" y="1465196"/>
          <a:ext cx="8569076" cy="1247841"/>
        </p:xfrm>
        <a:graphic>
          <a:graphicData uri="http://schemas.openxmlformats.org/drawingml/2006/table">
            <a:tbl>
              <a:tblPr/>
              <a:tblGrid>
                <a:gridCol w="2816832">
                  <a:extLst>
                    <a:ext uri="{9D8B030D-6E8A-4147-A177-3AD203B41FA5}">
                      <a16:colId xmlns="" xmlns:a16="http://schemas.microsoft.com/office/drawing/2014/main" val="20000"/>
                    </a:ext>
                  </a:extLst>
                </a:gridCol>
                <a:gridCol w="1502219">
                  <a:extLst>
                    <a:ext uri="{9D8B030D-6E8A-4147-A177-3AD203B41FA5}">
                      <a16:colId xmlns="" xmlns:a16="http://schemas.microsoft.com/office/drawing/2014/main" val="20001"/>
                    </a:ext>
                  </a:extLst>
                </a:gridCol>
                <a:gridCol w="1502217">
                  <a:extLst>
                    <a:ext uri="{9D8B030D-6E8A-4147-A177-3AD203B41FA5}">
                      <a16:colId xmlns="" xmlns:a16="http://schemas.microsoft.com/office/drawing/2014/main" val="20002"/>
                    </a:ext>
                  </a:extLst>
                </a:gridCol>
                <a:gridCol w="1502217">
                  <a:extLst>
                    <a:ext uri="{9D8B030D-6E8A-4147-A177-3AD203B41FA5}">
                      <a16:colId xmlns="" xmlns:a16="http://schemas.microsoft.com/office/drawing/2014/main" val="20003"/>
                    </a:ext>
                  </a:extLst>
                </a:gridCol>
                <a:gridCol w="1245591">
                  <a:extLst>
                    <a:ext uri="{9D8B030D-6E8A-4147-A177-3AD203B41FA5}">
                      <a16:colId xmlns="" xmlns:a16="http://schemas.microsoft.com/office/drawing/2014/main" val="20004"/>
                    </a:ext>
                  </a:extLst>
                </a:gridCol>
              </a:tblGrid>
              <a:tr h="405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OKUL / KURUM YÖNETİCİSİ</a:t>
                      </a:r>
                      <a:endParaRPr kumimoji="0" lang="tr-TR" sz="1000" b="1" i="0" u="none" strike="noStrike" cap="none" normalizeH="0" baseline="0" dirty="0" smtClean="0">
                        <a:ln>
                          <a:noFill/>
                        </a:ln>
                        <a:solidFill>
                          <a:srgbClr val="FF0000"/>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NORM</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ASİL</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mn-cs"/>
                        </a:rPr>
                        <a:t>VEKİL</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İHTİYAÇ</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Müdürü</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 Baş Yrd.</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 Yardımcısı</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716" y="4816"/>
            <a:ext cx="843558" cy="843558"/>
          </a:xfrm>
          <a:prstGeom prst="ellipse">
            <a:avLst/>
          </a:prstGeom>
          <a:ln>
            <a:noFill/>
          </a:ln>
          <a:effectLst>
            <a:softEdge rad="112500"/>
          </a:effectLst>
        </p:spPr>
      </p:pic>
      <p:sp>
        <p:nvSpPr>
          <p:cNvPr id="16"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4890" y="1563638"/>
            <a:ext cx="8607589" cy="345638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369572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6152"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6153"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3939159789"/>
              </p:ext>
            </p:extLst>
          </p:nvPr>
        </p:nvGraphicFramePr>
        <p:xfrm>
          <a:off x="395536" y="1707654"/>
          <a:ext cx="8352928" cy="3168351"/>
        </p:xfrm>
        <a:graphic>
          <a:graphicData uri="http://schemas.openxmlformats.org/drawingml/2006/table">
            <a:tbl>
              <a:tblPr>
                <a:tableStyleId>{616DA210-FB5B-4158-B5E0-FEB733F419BA}</a:tableStyleId>
              </a:tblPr>
              <a:tblGrid>
                <a:gridCol w="3341171">
                  <a:extLst>
                    <a:ext uri="{9D8B030D-6E8A-4147-A177-3AD203B41FA5}">
                      <a16:colId xmlns="" xmlns:a16="http://schemas.microsoft.com/office/drawing/2014/main" val="20000"/>
                    </a:ext>
                  </a:extLst>
                </a:gridCol>
                <a:gridCol w="2422724">
                  <a:extLst>
                    <a:ext uri="{9D8B030D-6E8A-4147-A177-3AD203B41FA5}">
                      <a16:colId xmlns="" xmlns:a16="http://schemas.microsoft.com/office/drawing/2014/main" val="20001"/>
                    </a:ext>
                  </a:extLst>
                </a:gridCol>
                <a:gridCol w="1254061">
                  <a:extLst>
                    <a:ext uri="{9D8B030D-6E8A-4147-A177-3AD203B41FA5}">
                      <a16:colId xmlns="" xmlns:a16="http://schemas.microsoft.com/office/drawing/2014/main" val="20002"/>
                    </a:ext>
                  </a:extLst>
                </a:gridCol>
                <a:gridCol w="1334972">
                  <a:extLst>
                    <a:ext uri="{9D8B030D-6E8A-4147-A177-3AD203B41FA5}">
                      <a16:colId xmlns="" xmlns:a16="http://schemas.microsoft.com/office/drawing/2014/main" val="20003"/>
                    </a:ext>
                  </a:extLst>
                </a:gridCol>
              </a:tblGrid>
              <a:tr h="39521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EĞİTİM ÖĞRETİM DIŞI PERSONEL DURUMU</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39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PERSONEL GÖREV VE ÜNVANI</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OLMASI GEREKLİ NORM</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MEVCUT</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İHTİYAÇ</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1"/>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u="none" strike="noStrike" kern="1200" cap="none" normalizeH="0" baseline="0" dirty="0" smtClean="0">
                          <a:ln>
                            <a:noFill/>
                          </a:ln>
                          <a:solidFill>
                            <a:schemeClr val="tx1"/>
                          </a:solidFill>
                          <a:effectLst/>
                          <a:latin typeface="+mn-lt"/>
                          <a:ea typeface="+mn-ea"/>
                          <a:cs typeface="+mn-cs"/>
                        </a:rPr>
                        <a:t>Memur-VHKİ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extLst>
                  <a:ext uri="{0D108BD9-81ED-4DB2-BD59-A6C34878D82A}">
                    <a16:rowId xmlns="" xmlns:a16="http://schemas.microsoft.com/office/drawing/2014/main" val="10002"/>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Sürekli İşçi (Yardımcı Hizmetler)</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3"/>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İŞKUR Tarafından Görevlendirilen Personel</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4"/>
                  </a:ext>
                </a:extLst>
              </a:tr>
              <a:tr h="401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Belediyelerden Geçen Hizmetli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5"/>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Okul Aile Birliklerince Çalıştırılan</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6"/>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TOPLAM</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3</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 xmlns:a16="http://schemas.microsoft.com/office/drawing/2014/main" val="10007"/>
                  </a:ext>
                </a:extLst>
              </a:tr>
            </a:tbl>
          </a:graphicData>
        </a:graphic>
      </p:graphicFrame>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1636"/>
            <a:ext cx="843558" cy="843558"/>
          </a:xfrm>
          <a:prstGeom prst="ellipse">
            <a:avLst/>
          </a:prstGeom>
          <a:ln>
            <a:noFill/>
          </a:ln>
          <a:effectLst>
            <a:softEdge rad="112500"/>
          </a:effectLst>
        </p:spPr>
      </p:pic>
      <p:sp>
        <p:nvSpPr>
          <p:cNvPr id="11" name="Text Box 10"/>
          <p:cNvSpPr txBox="1">
            <a:spLocks noChangeArrowheads="1"/>
          </p:cNvSpPr>
          <p:nvPr/>
        </p:nvSpPr>
        <p:spPr bwMode="auto">
          <a:xfrm>
            <a:off x="971600" y="-81722"/>
            <a:ext cx="6552728"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646331"/>
          </a:xfrm>
          <a:prstGeom prst="rect">
            <a:avLst/>
          </a:prstGeom>
        </p:spPr>
        <p:txBody>
          <a:bodyPr lIns="0">
            <a:spAutoFit/>
          </a:bodyPr>
          <a:lstStyle/>
          <a:p>
            <a:pP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BRANŞLARA GÖRE ÖĞRETMEN </a:t>
            </a: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SAYILARI </a:t>
            </a:r>
            <a:endParaRPr lang="tr-TR" b="1" dirty="0">
              <a:latin typeface="Verdana" pitchFamily="34" charset="0"/>
            </a:endParaRPr>
          </a:p>
          <a:p>
            <a:pP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3394490859"/>
              </p:ext>
            </p:extLst>
          </p:nvPr>
        </p:nvGraphicFramePr>
        <p:xfrm>
          <a:off x="323528" y="1419625"/>
          <a:ext cx="8496944" cy="3456382"/>
        </p:xfrm>
        <a:graphic>
          <a:graphicData uri="http://schemas.openxmlformats.org/drawingml/2006/table">
            <a:tbl>
              <a:tblPr>
                <a:tableStyleId>{616DA210-FB5B-4158-B5E0-FEB733F419BA}</a:tableStyleId>
              </a:tblPr>
              <a:tblGrid>
                <a:gridCol w="4697125">
                  <a:extLst>
                    <a:ext uri="{9D8B030D-6E8A-4147-A177-3AD203B41FA5}">
                      <a16:colId xmlns="" xmlns:a16="http://schemas.microsoft.com/office/drawing/2014/main" val="20000"/>
                    </a:ext>
                  </a:extLst>
                </a:gridCol>
                <a:gridCol w="1799913">
                  <a:extLst>
                    <a:ext uri="{9D8B030D-6E8A-4147-A177-3AD203B41FA5}">
                      <a16:colId xmlns="" xmlns:a16="http://schemas.microsoft.com/office/drawing/2014/main" val="20001"/>
                    </a:ext>
                  </a:extLst>
                </a:gridCol>
                <a:gridCol w="1999906">
                  <a:extLst>
                    <a:ext uri="{9D8B030D-6E8A-4147-A177-3AD203B41FA5}">
                      <a16:colId xmlns="" xmlns:a16="http://schemas.microsoft.com/office/drawing/2014/main" val="20002"/>
                    </a:ext>
                  </a:extLst>
                </a:gridCol>
              </a:tblGrid>
              <a:tr h="1326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Görevi/Branşı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0"/>
                  </a:ext>
                </a:extLst>
              </a:tr>
              <a:tr h="71532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OKUL ÖNCESİ ÖĞRETMENİ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10</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10</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70741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PSİKOLOJİK DANIŞMANLIK VE REHBERLİK ÖĞRETMENİ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u="none" strike="noStrike" kern="1200" cap="none" normalizeH="0" baseline="0" dirty="0" smtClean="0">
                          <a:ln>
                            <a:noFill/>
                          </a:ln>
                          <a:solidFill>
                            <a:schemeClr val="tx1"/>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7074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647" y="56902"/>
            <a:ext cx="843558" cy="843558"/>
          </a:xfrm>
          <a:prstGeom prst="ellipse">
            <a:avLst/>
          </a:prstGeom>
          <a:ln>
            <a:noFill/>
          </a:ln>
          <a:effectLst>
            <a:softEdge rad="112500"/>
          </a:effectLst>
        </p:spPr>
      </p:pic>
      <p:sp>
        <p:nvSpPr>
          <p:cNvPr id="10"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Dikdörtgen"/>
          <p:cNvSpPr/>
          <p:nvPr/>
        </p:nvSpPr>
        <p:spPr>
          <a:xfrm>
            <a:off x="285750" y="1292224"/>
            <a:ext cx="4143375" cy="264767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2" name="21 Dikdörtgen"/>
          <p:cNvSpPr/>
          <p:nvPr/>
        </p:nvSpPr>
        <p:spPr>
          <a:xfrm>
            <a:off x="107950" y="3435350"/>
            <a:ext cx="8928100" cy="17145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95091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8199"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8200" name="1 Başlık"/>
          <p:cNvSpPr txBox="1">
            <a:spLocks/>
          </p:cNvSpPr>
          <p:nvPr/>
        </p:nvSpPr>
        <p:spPr bwMode="auto">
          <a:xfrm rot="5400000">
            <a:off x="4553744" y="-3602831"/>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47180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8" name="17 Dikdörtgen"/>
          <p:cNvSpPr/>
          <p:nvPr/>
        </p:nvSpPr>
        <p:spPr>
          <a:xfrm>
            <a:off x="422149" y="938213"/>
            <a:ext cx="5331075" cy="338554"/>
          </a:xfrm>
          <a:prstGeom prst="rect">
            <a:avLst/>
          </a:prstGeom>
        </p:spPr>
        <p:txBody>
          <a:bodyPr wrap="none">
            <a:spAutoFit/>
          </a:bodyPr>
          <a:lstStyle/>
          <a:p>
            <a:pPr algn="ctr" defTabSz="912838" fontAlgn="auto">
              <a:spcBef>
                <a:spcPts val="0"/>
              </a:spcBef>
              <a:spcAft>
                <a:spcPts val="0"/>
              </a:spcAft>
              <a:defRPr/>
            </a:pPr>
            <a:r>
              <a:rPr lang="tr-TR" sz="1600" b="1" i="1" dirty="0">
                <a:ln w="11430"/>
                <a:solidFill>
                  <a:srgbClr val="F8F8F8"/>
                </a:solidFill>
                <a:effectLst>
                  <a:outerShdw blurRad="25400" algn="tl" rotWithShape="0">
                    <a:srgbClr val="000000">
                      <a:alpha val="43000"/>
                    </a:srgbClr>
                  </a:outerShdw>
                </a:effectLst>
                <a:latin typeface="Arial Narrow" pitchFamily="34" charset="0"/>
                <a:cs typeface="Arial" pitchFamily="34" charset="0"/>
              </a:rPr>
              <a:t>ÖĞRETMEN VE DERSLİK BAŞINA  DÜŞEN ÖĞRENCİ SAYILARI </a:t>
            </a:r>
          </a:p>
        </p:txBody>
      </p:sp>
      <p:graphicFrame>
        <p:nvGraphicFramePr>
          <p:cNvPr id="25" name="Group 73"/>
          <p:cNvGraphicFramePr>
            <a:graphicFrameLocks noGrp="1"/>
          </p:cNvGraphicFramePr>
          <p:nvPr>
            <p:extLst>
              <p:ext uri="{D42A27DB-BD31-4B8C-83A1-F6EECF244321}">
                <p14:modId xmlns:p14="http://schemas.microsoft.com/office/powerpoint/2010/main" val="142088420"/>
              </p:ext>
            </p:extLst>
          </p:nvPr>
        </p:nvGraphicFramePr>
        <p:xfrm>
          <a:off x="179389" y="4155926"/>
          <a:ext cx="8785098" cy="864096"/>
        </p:xfrm>
        <a:graphic>
          <a:graphicData uri="http://schemas.openxmlformats.org/drawingml/2006/table">
            <a:tbl>
              <a:tblPr>
                <a:tableStyleId>{616DA210-FB5B-4158-B5E0-FEB733F419BA}</a:tableStyleId>
              </a:tblPr>
              <a:tblGrid>
                <a:gridCol w="1358784">
                  <a:extLst>
                    <a:ext uri="{9D8B030D-6E8A-4147-A177-3AD203B41FA5}">
                      <a16:colId xmlns="" xmlns:a16="http://schemas.microsoft.com/office/drawing/2014/main" val="20000"/>
                    </a:ext>
                  </a:extLst>
                </a:gridCol>
                <a:gridCol w="786593">
                  <a:extLst>
                    <a:ext uri="{9D8B030D-6E8A-4147-A177-3AD203B41FA5}">
                      <a16:colId xmlns="" xmlns:a16="http://schemas.microsoft.com/office/drawing/2014/main" val="20001"/>
                    </a:ext>
                  </a:extLst>
                </a:gridCol>
                <a:gridCol w="929610">
                  <a:extLst>
                    <a:ext uri="{9D8B030D-6E8A-4147-A177-3AD203B41FA5}">
                      <a16:colId xmlns="" xmlns:a16="http://schemas.microsoft.com/office/drawing/2014/main" val="20002"/>
                    </a:ext>
                  </a:extLst>
                </a:gridCol>
                <a:gridCol w="929610">
                  <a:extLst>
                    <a:ext uri="{9D8B030D-6E8A-4147-A177-3AD203B41FA5}">
                      <a16:colId xmlns="" xmlns:a16="http://schemas.microsoft.com/office/drawing/2014/main" val="20003"/>
                    </a:ext>
                  </a:extLst>
                </a:gridCol>
                <a:gridCol w="858101">
                  <a:extLst>
                    <a:ext uri="{9D8B030D-6E8A-4147-A177-3AD203B41FA5}">
                      <a16:colId xmlns="" xmlns:a16="http://schemas.microsoft.com/office/drawing/2014/main" val="20004"/>
                    </a:ext>
                  </a:extLst>
                </a:gridCol>
                <a:gridCol w="715084">
                  <a:extLst>
                    <a:ext uri="{9D8B030D-6E8A-4147-A177-3AD203B41FA5}">
                      <a16:colId xmlns="" xmlns:a16="http://schemas.microsoft.com/office/drawing/2014/main" val="20005"/>
                    </a:ext>
                  </a:extLst>
                </a:gridCol>
                <a:gridCol w="572067">
                  <a:extLst>
                    <a:ext uri="{9D8B030D-6E8A-4147-A177-3AD203B41FA5}">
                      <a16:colId xmlns="" xmlns:a16="http://schemas.microsoft.com/office/drawing/2014/main" val="20006"/>
                    </a:ext>
                  </a:extLst>
                </a:gridCol>
                <a:gridCol w="1358661">
                  <a:extLst>
                    <a:ext uri="{9D8B030D-6E8A-4147-A177-3AD203B41FA5}">
                      <a16:colId xmlns="" xmlns:a16="http://schemas.microsoft.com/office/drawing/2014/main" val="20007"/>
                    </a:ext>
                  </a:extLst>
                </a:gridCol>
                <a:gridCol w="1276588">
                  <a:extLst>
                    <a:ext uri="{9D8B030D-6E8A-4147-A177-3AD203B41FA5}">
                      <a16:colId xmlns="" xmlns:a16="http://schemas.microsoft.com/office/drawing/2014/main" val="20008"/>
                    </a:ext>
                  </a:extLst>
                </a:gridCol>
              </a:tblGrid>
              <a:tr h="279225">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gridSpan="4">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Öğrenci 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0" marR="92330" marT="44037" marB="44037" anchor="ctr" horzOverflow="overflow">
                    <a:lnL w="12700" cap="flat" cmpd="sng" algn="ctr">
                      <a:solidFill>
                        <a:schemeClr val="tx1"/>
                      </a:solidFill>
                      <a:prstDash val="solid"/>
                      <a:round/>
                      <a:headEnd type="none" w="med" len="med"/>
                      <a:tailEnd type="none" w="med" len="med"/>
                    </a:lnL>
                  </a:tcPr>
                </a:tc>
                <a:tc hMerge="1">
                  <a:txBody>
                    <a:bodyPr/>
                    <a:lstStyle/>
                    <a:p>
                      <a:endParaRPr lang="tr-TR"/>
                    </a:p>
                  </a:txBody>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txBody>
                  <a:tcPr marL="92337" marR="92337" marT="44027" marB="44027" anchor="ctr" horzOverflow="overflow">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 Düşen Öğrenci 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Başına Düşen </a:t>
                      </a:r>
                    </a:p>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Öğrenci Sayısı</a:t>
                      </a:r>
                    </a:p>
                  </a:txBody>
                  <a:tcPr marL="92337" marR="92337" marT="44027" marB="44027" anchor="ctr" horzOverflow="overflow">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305646">
                <a:tc vMerge="1">
                  <a:txBody>
                    <a:bodyPr/>
                    <a:lstStyle/>
                    <a:p>
                      <a:endParaRPr lang="tr-TR"/>
                    </a:p>
                  </a:txBody>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Özel Eğitim</a:t>
                      </a:r>
                    </a:p>
                  </a:txBody>
                  <a:tcPr marL="92337" marR="92337" marT="44027" marB="44027"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Kaynaştırma</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Diğer</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Toplam</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1"/>
                  </a:ext>
                </a:extLst>
              </a:tr>
              <a:tr h="279225">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effectLst>
                            <a:outerShdw blurRad="38100" dist="38100" dir="2700000" algn="tl">
                              <a:srgbClr val="000000">
                                <a:alpha val="43137"/>
                              </a:srgbClr>
                            </a:outerShdw>
                          </a:effectLst>
                          <a:latin typeface="+mn-lt"/>
                        </a:rPr>
                        <a:t>Okul Öncesi </a:t>
                      </a:r>
                      <a:endParaRPr kumimoji="0" lang="tr-TR" sz="10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7</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125</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132</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11</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r>
                        <a:rPr lang="tr-TR" sz="1000" b="0" i="0" u="none" strike="noStrike" dirty="0" smtClean="0">
                          <a:solidFill>
                            <a:schemeClr val="tx1"/>
                          </a:solidFill>
                          <a:latin typeface="+mn-lt"/>
                        </a:rPr>
                        <a:t>5</a:t>
                      </a:r>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13</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13</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bl>
          </a:graphicData>
        </a:graphic>
      </p:graphicFrame>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929" y="55743"/>
            <a:ext cx="843558" cy="843558"/>
          </a:xfrm>
          <a:prstGeom prst="ellipse">
            <a:avLst/>
          </a:prstGeom>
          <a:ln>
            <a:noFill/>
          </a:ln>
          <a:effectLst>
            <a:softEdge rad="112500"/>
          </a:effectLst>
        </p:spPr>
      </p:pic>
      <p:sp>
        <p:nvSpPr>
          <p:cNvPr id="13" name="Text Box 10"/>
          <p:cNvSpPr txBox="1">
            <a:spLocks noChangeArrowheads="1"/>
          </p:cNvSpPr>
          <p:nvPr/>
        </p:nvSpPr>
        <p:spPr bwMode="auto">
          <a:xfrm>
            <a:off x="971600" y="-81722"/>
            <a:ext cx="6928742" cy="1076224"/>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T.C</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BUCA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 İlçe Milli Eğitim Müdürlüğü</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Arial Black" pitchFamily="34" charset="0"/>
              </a:rPr>
              <a:t>Avukat İlhan EGE Anaokulu </a:t>
            </a:r>
          </a:p>
        </p:txBody>
      </p:sp>
      <p:pic>
        <p:nvPicPr>
          <p:cNvPr id="1026" name="Picture 2" descr="C:\Users\MDY\Desktop\okulumuz resimler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633" y="1292225"/>
            <a:ext cx="4152853" cy="2647676"/>
          </a:xfrm>
          <a:prstGeom prst="rect">
            <a:avLst/>
          </a:prstGeom>
          <a:noFill/>
          <a:ln w="38100" cmpd="sng">
            <a:solidFill>
              <a:srgbClr val="FF3300"/>
            </a:solidFill>
          </a:ln>
          <a:extLst>
            <a:ext uri="{909E8E84-426E-40DD-AFC4-6F175D3DCCD1}">
              <a14:hiddenFill xmlns:a14="http://schemas.microsoft.com/office/drawing/2010/main">
                <a:solidFill>
                  <a:srgbClr val="FFFFFF"/>
                </a:solidFill>
              </a14:hiddenFill>
            </a:ext>
          </a:extLst>
        </p:spPr>
      </p:pic>
      <p:pic>
        <p:nvPicPr>
          <p:cNvPr id="2" name="Picture 2" descr="E:\ELRA-11062009\BELGELERİM\RESİMLER\AVUKAT İLHAN EGE ANAOKULU RESİMLER\avukat ilhan ege anaokulu resimleri\Resim 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1292224"/>
            <a:ext cx="4150221" cy="2647677"/>
          </a:xfrm>
          <a:prstGeom prst="rect">
            <a:avLst/>
          </a:prstGeom>
          <a:noFill/>
          <a:ln w="38100" cmpd="sng">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10383</TotalTime>
  <Words>617</Words>
  <Application>Microsoft Office PowerPoint</Application>
  <PresentationFormat>Ekran Gösterisi (16:9)</PresentationFormat>
  <Paragraphs>236</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PowerPoint Sunusu</vt:lpstr>
      <vt:lpstr>T.C BUCA KAYMAKAMLIĞI  İlçe Milli Eğitim Müdürlüğü Avukat İlhan EGE Anaokulu </vt:lpstr>
      <vt:lpstr>T.C BUCA KAYMAKAMLIĞI  İlçe Milli Eğitim Müdürlüğü Avukat İlhan EGE Anaokulu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BIMOSMAN</dc:creator>
  <cp:lastModifiedBy>MDY</cp:lastModifiedBy>
  <cp:revision>1746</cp:revision>
  <cp:lastPrinted>2018-12-03T07:14:36Z</cp:lastPrinted>
  <dcterms:created xsi:type="dcterms:W3CDTF">2011-03-09T11:04:04Z</dcterms:created>
  <dcterms:modified xsi:type="dcterms:W3CDTF">2020-10-19T15:15:38Z</dcterms:modified>
  <cp:contentStatus/>
</cp:coreProperties>
</file>